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9" r:id="rId11"/>
    <p:sldId id="270" r:id="rId12"/>
    <p:sldId id="267" r:id="rId13"/>
    <p:sldId id="271" r:id="rId14"/>
    <p:sldId id="273" r:id="rId15"/>
    <p:sldId id="274" r:id="rId16"/>
    <p:sldId id="275" r:id="rId17"/>
    <p:sldId id="276" r:id="rId18"/>
    <p:sldId id="279" r:id="rId19"/>
    <p:sldId id="280" r:id="rId20"/>
    <p:sldId id="277" r:id="rId21"/>
    <p:sldId id="278" r:id="rId22"/>
    <p:sldId id="281" r:id="rId23"/>
    <p:sldId id="28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79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660"/>
  </p:normalViewPr>
  <p:slideViewPr>
    <p:cSldViewPr>
      <p:cViewPr varScale="1">
        <p:scale>
          <a:sx n="70" d="100"/>
          <a:sy n="70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2/21/2013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92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2/21/2013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90390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2/21/2013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92589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2/21/2013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80935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2/21/2013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23397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2/21/2013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23718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2/21/2013</a:t>
            </a:fld>
            <a:endParaRPr lang="en-US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56811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2/21/2013</a:t>
            </a:fld>
            <a:endParaRPr lang="en-U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00848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2/21/2013</a:t>
            </a:fld>
            <a:endParaRPr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45905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2/21/2013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2506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2/21/2013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556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2/21/2013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785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584921"/>
            <a:ext cx="7772400" cy="1470025"/>
          </a:xfrm>
        </p:spPr>
        <p:txBody>
          <a:bodyPr>
            <a:normAutofit/>
          </a:bodyPr>
          <a:lstStyle/>
          <a:p>
            <a:r>
              <a:rPr lang="en-US" smtClean="0"/>
              <a:t>N</a:t>
            </a:r>
            <a:r>
              <a:rPr lang="sk-SK" smtClean="0"/>
              <a:t>ávod pre využívanie e-služby E1 na tvorbu vzdelávacích modulov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340696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sk-SK" smtClean="0"/>
              <a:t>Dokument v rámci porady 04/2013 riešiteľov výstupov V3.1.2.X</a:t>
            </a:r>
          </a:p>
          <a:p>
            <a:endParaRPr lang="sk-SK" smtClean="0"/>
          </a:p>
          <a:p>
            <a:r>
              <a:rPr lang="sk-SK" smtClean="0"/>
              <a:t>Ing. Michaela Bačíková</a:t>
            </a:r>
            <a:endParaRPr lang="en-US"/>
          </a:p>
        </p:txBody>
      </p:sp>
      <p:sp>
        <p:nvSpPr>
          <p:cNvPr id="4" name="Blok textu 101"/>
          <p:cNvSpPr txBox="1">
            <a:spLocks noChangeArrowheads="1"/>
          </p:cNvSpPr>
          <p:nvPr/>
        </p:nvSpPr>
        <p:spPr bwMode="auto">
          <a:xfrm>
            <a:off x="2770103" y="1303020"/>
            <a:ext cx="3314065" cy="68516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indent="215900" algn="ctr">
              <a:spcAft>
                <a:spcPts val="600"/>
              </a:spcAft>
            </a:pPr>
            <a:r>
              <a:rPr lang="sk-SK" sz="1100" b="1">
                <a:effectLst/>
                <a:latin typeface="Arial"/>
                <a:ea typeface="Calibri"/>
                <a:cs typeface="Times New Roman"/>
              </a:rPr>
              <a:t>Agentúra</a:t>
            </a:r>
            <a:r>
              <a:rPr lang="sk-SK" sz="1100" b="1">
                <a:effectLst/>
                <a:latin typeface="Arial"/>
                <a:ea typeface="Arial"/>
                <a:cs typeface="Times New Roman"/>
              </a:rPr>
              <a:t> </a:t>
            </a:r>
            <a:r>
              <a:rPr lang="sk-SK" sz="1100" b="1">
                <a:effectLst/>
                <a:latin typeface="Arial"/>
                <a:ea typeface="Calibri"/>
                <a:cs typeface="Times New Roman"/>
              </a:rPr>
              <a:t>Ministerstva</a:t>
            </a:r>
            <a:r>
              <a:rPr lang="sk-SK" sz="1100" b="1">
                <a:effectLst/>
                <a:latin typeface="Arial"/>
                <a:ea typeface="Arial"/>
                <a:cs typeface="Times New Roman"/>
              </a:rPr>
              <a:t> </a:t>
            </a:r>
            <a:r>
              <a:rPr lang="sk-SK" sz="1100" b="1">
                <a:effectLst/>
                <a:latin typeface="Arial"/>
                <a:ea typeface="Calibri"/>
                <a:cs typeface="Times New Roman"/>
              </a:rPr>
              <a:t>školstva,</a:t>
            </a:r>
            <a:r>
              <a:rPr lang="sk-SK" sz="1100" b="1">
                <a:effectLst/>
                <a:latin typeface="Arial"/>
                <a:ea typeface="Arial"/>
                <a:cs typeface="Times New Roman"/>
              </a:rPr>
              <a:t> </a:t>
            </a:r>
            <a:r>
              <a:rPr lang="sk-SK" sz="1100" b="1">
                <a:effectLst/>
                <a:latin typeface="Arial"/>
                <a:ea typeface="Calibri"/>
                <a:cs typeface="Times New Roman"/>
              </a:rPr>
              <a:t>vedy,</a:t>
            </a:r>
            <a:r>
              <a:rPr lang="sk-SK" sz="1100" b="1">
                <a:effectLst/>
                <a:latin typeface="Arial"/>
                <a:ea typeface="Arial"/>
                <a:cs typeface="Times New Roman"/>
              </a:rPr>
              <a:t> </a:t>
            </a:r>
            <a:r>
              <a:rPr lang="sk-SK" sz="1100" b="1">
                <a:effectLst/>
                <a:latin typeface="Arial"/>
                <a:ea typeface="Calibri"/>
                <a:cs typeface="Times New Roman"/>
              </a:rPr>
              <a:t>výskumu</a:t>
            </a:r>
            <a:r>
              <a:rPr lang="sk-SK" sz="1100" b="1">
                <a:effectLst/>
                <a:latin typeface="Arial"/>
                <a:ea typeface="Arial"/>
                <a:cs typeface="Times New Roman"/>
              </a:rPr>
              <a:t> </a:t>
            </a:r>
            <a:r>
              <a:rPr lang="sk-SK" sz="1100" b="1">
                <a:effectLst/>
                <a:latin typeface="Arial"/>
                <a:ea typeface="Calibri"/>
                <a:cs typeface="Times New Roman"/>
              </a:rPr>
              <a:t>a športu</a:t>
            </a:r>
            <a:r>
              <a:rPr lang="sk-SK" sz="1100" b="1">
                <a:effectLst/>
                <a:latin typeface="Arial"/>
                <a:ea typeface="Arial"/>
                <a:cs typeface="Times New Roman"/>
              </a:rPr>
              <a:t> </a:t>
            </a:r>
            <a:r>
              <a:rPr lang="sk-SK" sz="1100" b="1">
                <a:effectLst/>
                <a:latin typeface="Arial"/>
                <a:ea typeface="Calibri"/>
                <a:cs typeface="Times New Roman"/>
              </a:rPr>
              <a:t>SR</a:t>
            </a:r>
            <a:r>
              <a:rPr lang="sk-SK" sz="1100" b="1">
                <a:effectLst/>
                <a:latin typeface="Arial"/>
                <a:ea typeface="Arial"/>
                <a:cs typeface="Times New Roman"/>
              </a:rPr>
              <a:t> </a:t>
            </a:r>
            <a:r>
              <a:rPr lang="sk-SK" sz="1100" b="1">
                <a:effectLst/>
                <a:latin typeface="Arial"/>
                <a:ea typeface="Calibri"/>
                <a:cs typeface="Times New Roman"/>
              </a:rPr>
              <a:t>pre</a:t>
            </a:r>
            <a:r>
              <a:rPr lang="sk-SK" sz="1100" b="1">
                <a:effectLst/>
                <a:latin typeface="Arial"/>
                <a:ea typeface="Arial"/>
                <a:cs typeface="Times New Roman"/>
              </a:rPr>
              <a:t> </a:t>
            </a:r>
            <a:r>
              <a:rPr lang="sk-SK" sz="1100" b="1">
                <a:effectLst/>
                <a:latin typeface="Arial"/>
                <a:ea typeface="Calibri"/>
                <a:cs typeface="Times New Roman"/>
              </a:rPr>
              <a:t>štrukturálne</a:t>
            </a:r>
            <a:r>
              <a:rPr lang="sk-SK" sz="1100" b="1">
                <a:effectLst/>
                <a:latin typeface="Arial"/>
                <a:ea typeface="Arial"/>
                <a:cs typeface="Times New Roman"/>
              </a:rPr>
              <a:t> </a:t>
            </a:r>
            <a:r>
              <a:rPr lang="sk-SK" sz="1100" b="1">
                <a:effectLst/>
                <a:latin typeface="Arial"/>
                <a:ea typeface="Calibri"/>
                <a:cs typeface="Times New Roman"/>
              </a:rPr>
              <a:t>fondy</a:t>
            </a:r>
            <a:r>
              <a:rPr lang="sk-SK" sz="1100" b="1">
                <a:effectLst/>
                <a:latin typeface="Arial"/>
                <a:ea typeface="Arial"/>
                <a:cs typeface="Times New Roman"/>
              </a:rPr>
              <a:t> </a:t>
            </a:r>
            <a:r>
              <a:rPr lang="sk-SK" sz="1100" b="1">
                <a:effectLst/>
                <a:latin typeface="Arial"/>
                <a:ea typeface="Calibri"/>
                <a:cs typeface="Times New Roman"/>
              </a:rPr>
              <a:t>EÚ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7173" name="Obrázok 1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898" y="602802"/>
            <a:ext cx="533400" cy="533400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7172" name="Obrázok 9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48680"/>
            <a:ext cx="533400" cy="533400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7171" name="Obrázok 9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905" y="1222648"/>
            <a:ext cx="866775" cy="838200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7169" name="Obrázok 9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4469" y="1190641"/>
            <a:ext cx="1057275" cy="828675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7174" name="Obrázok 10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92696"/>
            <a:ext cx="571500" cy="204787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900608" y="112474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5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86088" algn="ctr"/>
                <a:tab pos="5972175" algn="r"/>
              </a:tabLst>
            </a:pPr>
            <a:r>
              <a:rPr kumimoji="0" lang="sk-S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Kód ITMS projektu: 26220220123                                                                   </a:t>
            </a: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48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mtClean="0"/>
              <a:t>Doplňujúce úlohy</a:t>
            </a:r>
            <a:r>
              <a:rPr lang="en-US" smtClean="0"/>
              <a:t> a dopl</a:t>
            </a:r>
            <a:r>
              <a:rPr lang="sk-SK" smtClean="0"/>
              <a:t>ňujúce riešené úlohy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k-SK" smtClean="0"/>
              <a:t>Doplňujúce úlohy či doplňujúce riešené úlohy sa píšu rovnakým spôsobom, sú ale vnorené </a:t>
            </a:r>
            <a:r>
              <a:rPr lang="en-US" smtClean="0"/>
              <a:t>nie do kroku, ale </a:t>
            </a:r>
            <a:r>
              <a:rPr lang="sk-SK" smtClean="0"/>
              <a:t>do bloku </a:t>
            </a:r>
            <a:r>
              <a:rPr lang="en-US">
                <a:solidFill>
                  <a:schemeClr val="tx2"/>
                </a:solidFill>
              </a:rPr>
              <a:t>&lt;additional&gt; &lt;/additional&gt; </a:t>
            </a:r>
            <a:r>
              <a:rPr lang="en-US" smtClean="0"/>
              <a:t>na konci xml s</a:t>
            </a:r>
            <a:r>
              <a:rPr lang="sk-SK" smtClean="0"/>
              <a:t>úboru.</a:t>
            </a:r>
            <a:endParaRPr lang="en-US" smtClean="0"/>
          </a:p>
          <a:p>
            <a:pPr marL="0" indent="0" defTabSz="534988">
              <a:buNone/>
            </a:pPr>
            <a:endParaRPr lang="sk-SK" sz="1600" smtClean="0"/>
          </a:p>
          <a:p>
            <a:pPr marL="0" indent="0" defTabSz="534988">
              <a:buNone/>
            </a:pPr>
            <a:r>
              <a:rPr lang="en-US" smtClean="0">
                <a:solidFill>
                  <a:schemeClr val="tx2"/>
                </a:solidFill>
              </a:rPr>
              <a:t>&lt;module </a:t>
            </a:r>
            <a:r>
              <a:rPr lang="en-US" smtClean="0">
                <a:solidFill>
                  <a:srgbClr val="92D050"/>
                </a:solidFill>
              </a:rPr>
              <a:t>xmlns:xsi</a:t>
            </a:r>
            <a:r>
              <a:rPr lang="en-US" smtClean="0"/>
              <a:t>=</a:t>
            </a:r>
            <a:r>
              <a:rPr lang="en-US" smtClean="0">
                <a:solidFill>
                  <a:schemeClr val="accent6"/>
                </a:solidFill>
              </a:rPr>
              <a:t>‘......</a:t>
            </a:r>
            <a:r>
              <a:rPr lang="en-US" smtClean="0">
                <a:solidFill>
                  <a:schemeClr val="tx2"/>
                </a:solidFill>
              </a:rPr>
              <a:t> &gt;</a:t>
            </a:r>
            <a:endParaRPr lang="sk-SK" smtClean="0">
              <a:solidFill>
                <a:schemeClr val="tx2"/>
              </a:solidFill>
            </a:endParaRPr>
          </a:p>
          <a:p>
            <a:pPr marL="0" indent="0" defTabSz="534988">
              <a:buNone/>
            </a:pPr>
            <a:endParaRPr lang="sk-SK" smtClean="0">
              <a:solidFill>
                <a:schemeClr val="tx2"/>
              </a:solidFill>
            </a:endParaRPr>
          </a:p>
          <a:p>
            <a:pPr marL="0" indent="0" defTabSz="534988">
              <a:buNone/>
            </a:pPr>
            <a:r>
              <a:rPr lang="sk-SK" smtClean="0">
                <a:solidFill>
                  <a:schemeClr val="tx2"/>
                </a:solidFill>
              </a:rPr>
              <a:t>	</a:t>
            </a:r>
            <a:r>
              <a:rPr lang="en-US" smtClean="0">
                <a:solidFill>
                  <a:schemeClr val="accent6"/>
                </a:solidFill>
              </a:rPr>
              <a:t>......</a:t>
            </a:r>
            <a:r>
              <a:rPr lang="sk-SK" smtClean="0">
                <a:solidFill>
                  <a:schemeClr val="accent6"/>
                </a:solidFill>
              </a:rPr>
              <a:t>názov</a:t>
            </a:r>
            <a:r>
              <a:rPr lang="en-US" smtClean="0">
                <a:solidFill>
                  <a:schemeClr val="accent6"/>
                </a:solidFill>
              </a:rPr>
              <a:t>, ciele, </a:t>
            </a:r>
            <a:r>
              <a:rPr lang="sk-SK" smtClean="0">
                <a:solidFill>
                  <a:schemeClr val="accent6"/>
                </a:solidFill>
              </a:rPr>
              <a:t>úvod, postup, zdroje......</a:t>
            </a:r>
          </a:p>
          <a:p>
            <a:pPr marL="0" indent="0" defTabSz="534988">
              <a:buNone/>
            </a:pPr>
            <a:endParaRPr lang="sk-SK" smtClean="0">
              <a:solidFill>
                <a:schemeClr val="tx2"/>
              </a:solidFill>
            </a:endParaRPr>
          </a:p>
          <a:p>
            <a:pPr marL="0" indent="0" defTabSz="534988">
              <a:buNone/>
            </a:pPr>
            <a:r>
              <a:rPr lang="en-US" smtClean="0">
                <a:solidFill>
                  <a:schemeClr val="tx2"/>
                </a:solidFill>
              </a:rPr>
              <a:t>	&lt;</a:t>
            </a:r>
            <a:r>
              <a:rPr lang="en-US" b="1">
                <a:solidFill>
                  <a:schemeClr val="tx2"/>
                </a:solidFill>
              </a:rPr>
              <a:t>additional</a:t>
            </a:r>
            <a:r>
              <a:rPr lang="en-US">
                <a:solidFill>
                  <a:schemeClr val="tx2"/>
                </a:solidFill>
              </a:rPr>
              <a:t>&gt;</a:t>
            </a:r>
          </a:p>
          <a:p>
            <a:pPr marL="0" indent="0" defTabSz="534988">
              <a:buNone/>
            </a:pPr>
            <a:r>
              <a:rPr lang="en-US" smtClean="0"/>
              <a:t>	</a:t>
            </a:r>
            <a:r>
              <a:rPr lang="en-US"/>
              <a:t>	</a:t>
            </a:r>
            <a:r>
              <a:rPr lang="en-US">
                <a:solidFill>
                  <a:schemeClr val="tx2"/>
                </a:solidFill>
              </a:rPr>
              <a:t>&lt;task&gt;</a:t>
            </a:r>
          </a:p>
          <a:p>
            <a:pPr marL="0" indent="0" defTabSz="534988">
              <a:buNone/>
            </a:pPr>
            <a:r>
              <a:rPr lang="en-US"/>
              <a:t>	</a:t>
            </a:r>
            <a:r>
              <a:rPr lang="en-US" smtClean="0"/>
              <a:t>		Toto je dopl</a:t>
            </a:r>
            <a:r>
              <a:rPr lang="sk-SK" smtClean="0"/>
              <a:t>ňujúca úloha.</a:t>
            </a:r>
            <a:endParaRPr lang="en-US" smtClean="0"/>
          </a:p>
          <a:p>
            <a:pPr marL="0" indent="0" defTabSz="534988">
              <a:buNone/>
            </a:pPr>
            <a:r>
              <a:rPr lang="en-US" smtClean="0"/>
              <a:t>	</a:t>
            </a:r>
            <a:r>
              <a:rPr lang="en-US"/>
              <a:t>	</a:t>
            </a:r>
            <a:r>
              <a:rPr lang="en-US">
                <a:solidFill>
                  <a:schemeClr val="tx2"/>
                </a:solidFill>
              </a:rPr>
              <a:t>&lt;/task&gt;</a:t>
            </a:r>
            <a:endParaRPr lang="sk-SK">
              <a:solidFill>
                <a:schemeClr val="tx2"/>
              </a:solidFill>
            </a:endParaRPr>
          </a:p>
          <a:p>
            <a:pPr marL="0" indent="0" defTabSz="534988">
              <a:buNone/>
            </a:pPr>
            <a:r>
              <a:rPr lang="en-US" smtClean="0">
                <a:solidFill>
                  <a:schemeClr val="tx2"/>
                </a:solidFill>
              </a:rPr>
              <a:t>	</a:t>
            </a:r>
            <a:r>
              <a:rPr lang="sk-SK">
                <a:solidFill>
                  <a:schemeClr val="tx2"/>
                </a:solidFill>
              </a:rPr>
              <a:t>	</a:t>
            </a:r>
            <a:r>
              <a:rPr lang="en-US">
                <a:solidFill>
                  <a:schemeClr val="tx2"/>
                </a:solidFill>
              </a:rPr>
              <a:t>&lt;task&gt;</a:t>
            </a:r>
          </a:p>
          <a:p>
            <a:pPr marL="0" indent="0" defTabSz="534988">
              <a:buNone/>
            </a:pPr>
            <a:r>
              <a:rPr lang="en-US"/>
              <a:t>	</a:t>
            </a:r>
            <a:r>
              <a:rPr lang="en-US" smtClean="0"/>
              <a:t>		Druh</a:t>
            </a:r>
            <a:r>
              <a:rPr lang="sk-SK" smtClean="0"/>
              <a:t>á doplňujúca úloha, s riešením.</a:t>
            </a:r>
            <a:endParaRPr lang="en-US" smtClean="0"/>
          </a:p>
          <a:p>
            <a:pPr marL="0" indent="0" defTabSz="534988">
              <a:buNone/>
            </a:pPr>
            <a:r>
              <a:rPr lang="en-US" smtClean="0"/>
              <a:t>	</a:t>
            </a:r>
            <a:r>
              <a:rPr lang="en-US"/>
              <a:t>	</a:t>
            </a:r>
            <a:r>
              <a:rPr lang="en-US" smtClean="0"/>
              <a:t>	</a:t>
            </a:r>
            <a:r>
              <a:rPr lang="en-US">
                <a:solidFill>
                  <a:schemeClr val="tx2"/>
                </a:solidFill>
              </a:rPr>
              <a:t>&lt;solution&gt;</a:t>
            </a:r>
          </a:p>
          <a:p>
            <a:pPr marL="0" indent="0" defTabSz="534988">
              <a:buNone/>
            </a:pPr>
            <a:r>
              <a:rPr lang="en-US"/>
              <a:t>	</a:t>
            </a:r>
            <a:r>
              <a:rPr lang="en-US" smtClean="0"/>
              <a:t>			Rie</a:t>
            </a:r>
            <a:r>
              <a:rPr lang="sk-SK" smtClean="0"/>
              <a:t>šenie doplňujúcej úlohy.</a:t>
            </a:r>
          </a:p>
          <a:p>
            <a:pPr marL="0" indent="0" defTabSz="534988">
              <a:buNone/>
            </a:pPr>
            <a:r>
              <a:rPr lang="sk-SK"/>
              <a:t>	</a:t>
            </a:r>
            <a:r>
              <a:rPr lang="sk-SK" smtClean="0"/>
              <a:t>	</a:t>
            </a:r>
            <a:r>
              <a:rPr lang="en-US" smtClean="0"/>
              <a:t>	</a:t>
            </a:r>
            <a:r>
              <a:rPr lang="en-US" smtClean="0">
                <a:solidFill>
                  <a:schemeClr val="tx2"/>
                </a:solidFill>
              </a:rPr>
              <a:t>&lt;/</a:t>
            </a:r>
            <a:r>
              <a:rPr lang="en-US">
                <a:solidFill>
                  <a:schemeClr val="tx2"/>
                </a:solidFill>
              </a:rPr>
              <a:t>solution&gt;</a:t>
            </a:r>
            <a:endParaRPr lang="sk-SK">
              <a:solidFill>
                <a:schemeClr val="tx2"/>
              </a:solidFill>
            </a:endParaRPr>
          </a:p>
          <a:p>
            <a:pPr marL="0" indent="0" defTabSz="534988">
              <a:buNone/>
            </a:pPr>
            <a:r>
              <a:rPr lang="sk-SK">
                <a:solidFill>
                  <a:schemeClr val="tx2"/>
                </a:solidFill>
              </a:rPr>
              <a:t>	</a:t>
            </a:r>
            <a:r>
              <a:rPr lang="en-US" smtClean="0">
                <a:solidFill>
                  <a:schemeClr val="tx2"/>
                </a:solidFill>
              </a:rPr>
              <a:t>	&lt;/</a:t>
            </a:r>
            <a:r>
              <a:rPr lang="en-US">
                <a:solidFill>
                  <a:schemeClr val="tx2"/>
                </a:solidFill>
              </a:rPr>
              <a:t>task</a:t>
            </a:r>
            <a:r>
              <a:rPr lang="en-US" smtClean="0">
                <a:solidFill>
                  <a:schemeClr val="tx2"/>
                </a:solidFill>
              </a:rPr>
              <a:t>&gt;</a:t>
            </a:r>
            <a:endParaRPr lang="sk-SK" smtClean="0">
              <a:solidFill>
                <a:schemeClr val="tx2"/>
              </a:solidFill>
            </a:endParaRPr>
          </a:p>
          <a:p>
            <a:pPr marL="0" indent="0" defTabSz="534988">
              <a:buNone/>
            </a:pPr>
            <a:r>
              <a:rPr lang="sk-SK">
                <a:solidFill>
                  <a:schemeClr val="tx2"/>
                </a:solidFill>
              </a:rPr>
              <a:t>	</a:t>
            </a:r>
            <a:r>
              <a:rPr lang="sk-SK" smtClean="0">
                <a:solidFill>
                  <a:schemeClr val="tx2"/>
                </a:solidFill>
              </a:rPr>
              <a:t>	</a:t>
            </a:r>
            <a:r>
              <a:rPr lang="en-US" smtClean="0">
                <a:solidFill>
                  <a:schemeClr val="accent6"/>
                </a:solidFill>
              </a:rPr>
              <a:t>......</a:t>
            </a:r>
            <a:r>
              <a:rPr lang="sk-SK" smtClean="0">
                <a:solidFill>
                  <a:schemeClr val="accent6"/>
                </a:solidFill>
              </a:rPr>
              <a:t>doplňujúce zdroje.....</a:t>
            </a:r>
            <a:endParaRPr lang="en-US">
              <a:solidFill>
                <a:schemeClr val="tx2"/>
              </a:solidFill>
            </a:endParaRPr>
          </a:p>
          <a:p>
            <a:pPr marL="0" indent="0" defTabSz="534988">
              <a:buNone/>
            </a:pPr>
            <a:r>
              <a:rPr lang="en-US" smtClean="0">
                <a:solidFill>
                  <a:schemeClr val="tx2"/>
                </a:solidFill>
              </a:rPr>
              <a:t>	&lt;/</a:t>
            </a:r>
            <a:r>
              <a:rPr lang="en-US" b="1">
                <a:solidFill>
                  <a:schemeClr val="tx2"/>
                </a:solidFill>
              </a:rPr>
              <a:t>additional</a:t>
            </a:r>
            <a:r>
              <a:rPr lang="en-US" smtClean="0">
                <a:solidFill>
                  <a:schemeClr val="tx2"/>
                </a:solidFill>
              </a:rPr>
              <a:t>&gt;</a:t>
            </a:r>
            <a:endParaRPr lang="sk-SK" smtClean="0">
              <a:solidFill>
                <a:schemeClr val="tx2"/>
              </a:solidFill>
            </a:endParaRPr>
          </a:p>
          <a:p>
            <a:pPr marL="0" indent="0" defTabSz="534988">
              <a:buNone/>
            </a:pPr>
            <a:r>
              <a:rPr lang="en-US" smtClean="0">
                <a:solidFill>
                  <a:schemeClr val="tx2"/>
                </a:solidFill>
              </a:rPr>
              <a:t>&lt;/module&gt;</a:t>
            </a:r>
            <a:endParaRPr 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00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Úlohy s riešením len pre učiteľa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k-SK" smtClean="0"/>
              <a:t>Všetko, čo nemá byť viditeľné pre študenta, píšeme do </a:t>
            </a:r>
            <a:r>
              <a:rPr lang="en-US" smtClean="0"/>
              <a:t>bloku </a:t>
            </a:r>
            <a:r>
              <a:rPr lang="en-US" smtClean="0">
                <a:solidFill>
                  <a:schemeClr val="tx2"/>
                </a:solidFill>
              </a:rPr>
              <a:t>&lt;lecturer&gt;&lt;/lecturer&gt;</a:t>
            </a:r>
            <a:r>
              <a:rPr lang="en-US" smtClean="0"/>
              <a:t>.</a:t>
            </a:r>
          </a:p>
          <a:p>
            <a:r>
              <a:rPr lang="en-US" smtClean="0"/>
              <a:t>Ak teda chceme, aby rie</a:t>
            </a:r>
            <a:r>
              <a:rPr lang="sk-SK" smtClean="0"/>
              <a:t>šenie úlohy videl iba učiteľ, je potrebné použiť tento blok napríklad nasledovným spôsobom:</a:t>
            </a:r>
            <a:endParaRPr lang="en-US" smtClean="0"/>
          </a:p>
          <a:p>
            <a:pPr marL="0" indent="0">
              <a:buNone/>
            </a:pPr>
            <a:endParaRPr lang="sk-SK" sz="1800" smtClean="0"/>
          </a:p>
          <a:p>
            <a:pPr marL="0" indent="0" defTabSz="534988">
              <a:buNone/>
            </a:pPr>
            <a:r>
              <a:rPr lang="en-US" smtClean="0">
                <a:solidFill>
                  <a:schemeClr val="tx2"/>
                </a:solidFill>
              </a:rPr>
              <a:t>&lt;task&gt;</a:t>
            </a:r>
          </a:p>
          <a:p>
            <a:pPr marL="0" indent="0" defTabSz="534988">
              <a:buNone/>
            </a:pPr>
            <a:r>
              <a:rPr lang="en-US" smtClean="0">
                <a:solidFill>
                  <a:schemeClr val="tx2"/>
                </a:solidFill>
              </a:rPr>
              <a:t>	</a:t>
            </a:r>
            <a:r>
              <a:rPr lang="en-US" smtClean="0"/>
              <a:t>Vytvorte z</a:t>
            </a:r>
            <a:r>
              <a:rPr lang="sk-SK" smtClean="0"/>
              <a:t>ákladný </a:t>
            </a:r>
            <a:r>
              <a:rPr lang="en-US" smtClean="0"/>
              <a:t>obsah modulu </a:t>
            </a:r>
            <a:r>
              <a:rPr lang="sk-SK" smtClean="0"/>
              <a:t>na základe doteraz</a:t>
            </a:r>
            <a:endParaRPr lang="en-US" smtClean="0"/>
          </a:p>
          <a:p>
            <a:pPr marL="0" indent="0" defTabSz="534988">
              <a:buNone/>
            </a:pPr>
            <a:r>
              <a:rPr lang="en-US"/>
              <a:t>	</a:t>
            </a:r>
            <a:r>
              <a:rPr lang="sk-SK" smtClean="0"/>
              <a:t>prebraného učiva v prvom súbore 01.xml. Modul musí </a:t>
            </a:r>
          </a:p>
          <a:p>
            <a:pPr marL="0" indent="0" defTabSz="534988">
              <a:buNone/>
            </a:pPr>
            <a:r>
              <a:rPr lang="sk-SK" smtClean="0"/>
              <a:t>	obsahovať názov, aspoň jeden cieľ, úvod, aspoň jeden</a:t>
            </a:r>
            <a:endParaRPr lang="en-US" smtClean="0"/>
          </a:p>
          <a:p>
            <a:pPr marL="0" indent="0" defTabSz="534988">
              <a:buNone/>
            </a:pPr>
            <a:r>
              <a:rPr lang="en-US"/>
              <a:t>	</a:t>
            </a:r>
            <a:r>
              <a:rPr lang="sk-SK" smtClean="0"/>
              <a:t>krok a aspoň jednu úlohu.</a:t>
            </a:r>
          </a:p>
          <a:p>
            <a:pPr marL="0" indent="0" defTabSz="534988">
              <a:buNone/>
            </a:pPr>
            <a:r>
              <a:rPr lang="sk-SK"/>
              <a:t>	</a:t>
            </a:r>
            <a:r>
              <a:rPr lang="en-US">
                <a:solidFill>
                  <a:schemeClr val="tx2"/>
                </a:solidFill>
              </a:rPr>
              <a:t>&lt;</a:t>
            </a:r>
            <a:r>
              <a:rPr lang="en-US" b="1">
                <a:solidFill>
                  <a:schemeClr val="tx2"/>
                </a:solidFill>
              </a:rPr>
              <a:t>lecturer</a:t>
            </a:r>
            <a:r>
              <a:rPr lang="en-US">
                <a:solidFill>
                  <a:schemeClr val="tx2"/>
                </a:solidFill>
              </a:rPr>
              <a:t>&gt;</a:t>
            </a:r>
            <a:endParaRPr lang="sk-SK">
              <a:solidFill>
                <a:schemeClr val="tx2"/>
              </a:solidFill>
            </a:endParaRPr>
          </a:p>
          <a:p>
            <a:pPr marL="0" indent="0" defTabSz="534988">
              <a:buNone/>
            </a:pPr>
            <a:r>
              <a:rPr lang="en-US" smtClean="0">
                <a:solidFill>
                  <a:schemeClr val="tx2"/>
                </a:solidFill>
              </a:rPr>
              <a:t>		&lt;solution&gt;</a:t>
            </a:r>
          </a:p>
          <a:p>
            <a:pPr marL="0" indent="0" defTabSz="534988">
              <a:buNone/>
            </a:pPr>
            <a:r>
              <a:rPr lang="sk-SK" smtClean="0"/>
              <a:t>		</a:t>
            </a:r>
            <a:r>
              <a:rPr lang="en-US" smtClean="0"/>
              <a:t>	Rie</a:t>
            </a:r>
            <a:r>
              <a:rPr lang="sk-SK" smtClean="0"/>
              <a:t>šenie nájdete na snímke č. 3, 4 a 5.</a:t>
            </a:r>
            <a:endParaRPr lang="en-US" smtClean="0"/>
          </a:p>
          <a:p>
            <a:pPr marL="0" indent="0" defTabSz="534988">
              <a:buNone/>
            </a:pPr>
            <a:r>
              <a:rPr lang="en-US" smtClean="0">
                <a:solidFill>
                  <a:schemeClr val="tx2"/>
                </a:solidFill>
              </a:rPr>
              <a:t>		&lt;/solution&gt;</a:t>
            </a:r>
          </a:p>
          <a:p>
            <a:pPr marL="0" indent="0" defTabSz="534988">
              <a:buNone/>
            </a:pPr>
            <a:r>
              <a:rPr lang="en-US">
                <a:solidFill>
                  <a:schemeClr val="tx2"/>
                </a:solidFill>
              </a:rPr>
              <a:t>	</a:t>
            </a:r>
            <a:r>
              <a:rPr lang="en-US" smtClean="0">
                <a:solidFill>
                  <a:schemeClr val="tx2"/>
                </a:solidFill>
              </a:rPr>
              <a:t>&lt;/</a:t>
            </a:r>
            <a:r>
              <a:rPr lang="en-US" b="1" smtClean="0">
                <a:solidFill>
                  <a:schemeClr val="tx2"/>
                </a:solidFill>
              </a:rPr>
              <a:t>lecturer</a:t>
            </a:r>
            <a:r>
              <a:rPr lang="en-US" smtClean="0">
                <a:solidFill>
                  <a:schemeClr val="tx2"/>
                </a:solidFill>
              </a:rPr>
              <a:t>&gt;</a:t>
            </a:r>
          </a:p>
          <a:p>
            <a:pPr marL="0" indent="0" defTabSz="534988">
              <a:buNone/>
            </a:pPr>
            <a:r>
              <a:rPr lang="en-US" smtClean="0">
                <a:solidFill>
                  <a:schemeClr val="tx2"/>
                </a:solidFill>
              </a:rPr>
              <a:t>&lt;/task&gt;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9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Zdroje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k-SK" smtClean="0"/>
              <a:t>K niektorým cvičeniam je vhodné udať zoznam zdrojov.</a:t>
            </a:r>
          </a:p>
          <a:p>
            <a:pPr marL="0" indent="0">
              <a:buNone/>
            </a:pPr>
            <a:endParaRPr lang="sk-SK" smtClean="0"/>
          </a:p>
          <a:p>
            <a:pPr marL="0" indent="0" defTabSz="534988">
              <a:buNone/>
            </a:pPr>
            <a:r>
              <a:rPr lang="en-US" smtClean="0">
                <a:solidFill>
                  <a:schemeClr val="tx2"/>
                </a:solidFill>
              </a:rPr>
              <a:t>&lt;module </a:t>
            </a:r>
            <a:r>
              <a:rPr lang="en-US" smtClean="0">
                <a:solidFill>
                  <a:srgbClr val="92D050"/>
                </a:solidFill>
              </a:rPr>
              <a:t>xmlns:xsi</a:t>
            </a:r>
            <a:r>
              <a:rPr lang="en-US" smtClean="0"/>
              <a:t>=</a:t>
            </a:r>
            <a:r>
              <a:rPr lang="en-US" smtClean="0">
                <a:solidFill>
                  <a:schemeClr val="accent6"/>
                </a:solidFill>
              </a:rPr>
              <a:t>‘......</a:t>
            </a:r>
            <a:r>
              <a:rPr lang="en-US" smtClean="0">
                <a:solidFill>
                  <a:schemeClr val="tx2"/>
                </a:solidFill>
              </a:rPr>
              <a:t> &gt;</a:t>
            </a:r>
            <a:endParaRPr lang="sk-SK" smtClean="0">
              <a:solidFill>
                <a:schemeClr val="tx2"/>
              </a:solidFill>
            </a:endParaRPr>
          </a:p>
          <a:p>
            <a:pPr marL="0" indent="0" defTabSz="534988">
              <a:buNone/>
            </a:pPr>
            <a:endParaRPr lang="sk-SK" smtClean="0">
              <a:solidFill>
                <a:schemeClr val="tx2"/>
              </a:solidFill>
            </a:endParaRPr>
          </a:p>
          <a:p>
            <a:pPr marL="0" indent="0" defTabSz="534988">
              <a:buNone/>
            </a:pPr>
            <a:r>
              <a:rPr lang="sk-SK" smtClean="0">
                <a:solidFill>
                  <a:schemeClr val="tx2"/>
                </a:solidFill>
              </a:rPr>
              <a:t>	</a:t>
            </a:r>
            <a:r>
              <a:rPr lang="en-US" smtClean="0">
                <a:solidFill>
                  <a:schemeClr val="accent6"/>
                </a:solidFill>
              </a:rPr>
              <a:t>......</a:t>
            </a:r>
            <a:r>
              <a:rPr lang="sk-SK" smtClean="0">
                <a:solidFill>
                  <a:schemeClr val="accent6"/>
                </a:solidFill>
              </a:rPr>
              <a:t>názov, ciele, postup......</a:t>
            </a:r>
          </a:p>
          <a:p>
            <a:pPr marL="0" indent="0" defTabSz="534988">
              <a:buNone/>
            </a:pPr>
            <a:endParaRPr lang="sk-SK"/>
          </a:p>
          <a:p>
            <a:pPr marL="0" indent="0" defTabSz="534988">
              <a:buNone/>
            </a:pPr>
            <a:r>
              <a:rPr lang="sk-SK" smtClean="0">
                <a:solidFill>
                  <a:schemeClr val="tx2"/>
                </a:solidFill>
              </a:rPr>
              <a:t>	</a:t>
            </a:r>
            <a:r>
              <a:rPr lang="en-US" smtClean="0">
                <a:solidFill>
                  <a:schemeClr val="tx2"/>
                </a:solidFill>
              </a:rPr>
              <a:t>&lt;resource </a:t>
            </a:r>
            <a:r>
              <a:rPr lang="en-US" smtClean="0">
                <a:solidFill>
                  <a:srgbClr val="92D050"/>
                </a:solidFill>
              </a:rPr>
              <a:t>id</a:t>
            </a:r>
            <a:r>
              <a:rPr lang="en-US" smtClean="0"/>
              <a:t>=</a:t>
            </a:r>
            <a:r>
              <a:rPr lang="en-US" smtClean="0">
                <a:solidFill>
                  <a:srgbClr val="FFC000"/>
                </a:solidFill>
              </a:rPr>
              <a:t>"r01"</a:t>
            </a:r>
            <a:r>
              <a:rPr lang="en-US" smtClean="0">
                <a:solidFill>
                  <a:schemeClr val="tx2"/>
                </a:solidFill>
              </a:rPr>
              <a:t>&gt;</a:t>
            </a:r>
          </a:p>
          <a:p>
            <a:pPr marL="0" indent="0" defTabSz="534988">
              <a:buNone/>
            </a:pPr>
            <a:r>
              <a:rPr lang="sk-SK"/>
              <a:t>	</a:t>
            </a:r>
            <a:r>
              <a:rPr lang="sk-SK" smtClean="0"/>
              <a:t>	</a:t>
            </a:r>
            <a:r>
              <a:rPr lang="en-US" smtClean="0"/>
              <a:t>Organizácia prednášok a cvičení z predmetu FJaP, inštrukcie pre </a:t>
            </a:r>
            <a:endParaRPr lang="sk-SK" smtClean="0"/>
          </a:p>
          <a:p>
            <a:pPr marL="0" indent="0" defTabSz="534988">
              <a:buNone/>
            </a:pPr>
            <a:r>
              <a:rPr lang="sk-SK" smtClean="0"/>
              <a:t>	</a:t>
            </a:r>
            <a:r>
              <a:rPr lang="sk-SK"/>
              <a:t>	</a:t>
            </a:r>
            <a:r>
              <a:rPr lang="en-US" smtClean="0"/>
              <a:t>inštaláciu podpory pre jazyk C/C++ pre rôzne vývojové prostredia </a:t>
            </a:r>
            <a:endParaRPr lang="sk-SK" smtClean="0"/>
          </a:p>
          <a:p>
            <a:pPr marL="0" indent="0" defTabSz="534988">
              <a:buNone/>
            </a:pPr>
            <a:r>
              <a:rPr lang="sk-SK" smtClean="0"/>
              <a:t>	</a:t>
            </a:r>
            <a:r>
              <a:rPr lang="sk-SK"/>
              <a:t>	</a:t>
            </a:r>
            <a:r>
              <a:rPr lang="en-US" smtClean="0"/>
              <a:t>(Visual Studio, Netbeans) </a:t>
            </a:r>
          </a:p>
          <a:p>
            <a:pPr marL="0" indent="0" defTabSz="534988">
              <a:buNone/>
            </a:pPr>
            <a:r>
              <a:rPr lang="sk-SK" smtClean="0"/>
              <a:t>		</a:t>
            </a:r>
            <a:r>
              <a:rPr lang="en-US" sz="3300" smtClean="0">
                <a:solidFill>
                  <a:schemeClr val="tx2"/>
                </a:solidFill>
              </a:rPr>
              <a:t>&lt;</a:t>
            </a:r>
            <a:r>
              <a:rPr lang="en-US" sz="3300">
                <a:solidFill>
                  <a:schemeClr val="tx2"/>
                </a:solidFill>
              </a:rPr>
              <a:t>link&gt;</a:t>
            </a:r>
            <a:r>
              <a:rPr lang="en-US" smtClean="0"/>
              <a:t>http://people.tuke.sk/jan.kollar/FJaP/FJaP%20Cvicenia.pdf</a:t>
            </a:r>
            <a:endParaRPr lang="sk-SK" smtClean="0"/>
          </a:p>
          <a:p>
            <a:pPr marL="0" indent="0" defTabSz="534988">
              <a:buNone/>
            </a:pPr>
            <a:r>
              <a:rPr lang="sk-SK" smtClean="0"/>
              <a:t>	</a:t>
            </a:r>
            <a:r>
              <a:rPr lang="sk-SK"/>
              <a:t>	</a:t>
            </a:r>
            <a:r>
              <a:rPr lang="en-US" sz="3300">
                <a:solidFill>
                  <a:schemeClr val="tx2"/>
                </a:solidFill>
              </a:rPr>
              <a:t>&lt;/link&gt;</a:t>
            </a:r>
            <a:r>
              <a:rPr lang="en-US" smtClean="0"/>
              <a:t>.</a:t>
            </a:r>
            <a:endParaRPr lang="sk-SK" smtClean="0"/>
          </a:p>
          <a:p>
            <a:pPr marL="0" indent="0" defTabSz="534988">
              <a:buNone/>
            </a:pPr>
            <a:r>
              <a:rPr lang="sk-SK" smtClean="0">
                <a:solidFill>
                  <a:schemeClr val="tx2"/>
                </a:solidFill>
              </a:rPr>
              <a:t>	</a:t>
            </a:r>
            <a:r>
              <a:rPr lang="en-US" smtClean="0">
                <a:solidFill>
                  <a:schemeClr val="tx2"/>
                </a:solidFill>
              </a:rPr>
              <a:t>&lt;/resource&gt;</a:t>
            </a:r>
          </a:p>
          <a:p>
            <a:pPr marL="0" indent="0" defTabSz="534988">
              <a:buNone/>
            </a:pPr>
            <a:r>
              <a:rPr lang="sk-SK" smtClean="0">
                <a:solidFill>
                  <a:schemeClr val="tx2"/>
                </a:solidFill>
              </a:rPr>
              <a:t>	</a:t>
            </a:r>
            <a:r>
              <a:rPr lang="en-US" smtClean="0">
                <a:solidFill>
                  <a:schemeClr val="tx2"/>
                </a:solidFill>
              </a:rPr>
              <a:t>&lt;resource&gt;</a:t>
            </a:r>
          </a:p>
          <a:p>
            <a:pPr marL="0" indent="0" defTabSz="534988">
              <a:buNone/>
            </a:pPr>
            <a:r>
              <a:rPr lang="sk-SK" smtClean="0"/>
              <a:t>		</a:t>
            </a:r>
            <a:r>
              <a:rPr lang="en-US" smtClean="0"/>
              <a:t>Návod k virtuálnemu stroju Computron</a:t>
            </a:r>
            <a:endParaRPr lang="sk-SK" smtClean="0"/>
          </a:p>
          <a:p>
            <a:pPr marL="0" indent="0" defTabSz="534988">
              <a:buNone/>
            </a:pPr>
            <a:r>
              <a:rPr lang="sk-SK" smtClean="0"/>
              <a:t>		</a:t>
            </a:r>
            <a:r>
              <a:rPr lang="en-US" sz="3300">
                <a:solidFill>
                  <a:schemeClr val="tx2"/>
                </a:solidFill>
              </a:rPr>
              <a:t>&lt;link </a:t>
            </a:r>
            <a:r>
              <a:rPr lang="en-US" smtClean="0">
                <a:solidFill>
                  <a:srgbClr val="92D050"/>
                </a:solidFill>
              </a:rPr>
              <a:t>href</a:t>
            </a:r>
            <a:r>
              <a:rPr lang="en-US" smtClean="0"/>
              <a:t>=</a:t>
            </a:r>
            <a:r>
              <a:rPr lang="en-US" smtClean="0">
                <a:solidFill>
                  <a:schemeClr val="accent6"/>
                </a:solidFill>
              </a:rPr>
              <a:t>"resources/Computron_VM/Computron_kratky_prehlad.pdf</a:t>
            </a:r>
            <a:r>
              <a:rPr lang="en-US" sz="3300">
                <a:solidFill>
                  <a:schemeClr val="accent6"/>
                </a:solidFill>
              </a:rPr>
              <a:t>"</a:t>
            </a:r>
            <a:r>
              <a:rPr lang="en-US" sz="3300">
                <a:solidFill>
                  <a:schemeClr val="tx2"/>
                </a:solidFill>
              </a:rPr>
              <a:t>&gt;</a:t>
            </a:r>
            <a:endParaRPr lang="sk-SK" sz="3300">
              <a:solidFill>
                <a:schemeClr val="tx2"/>
              </a:solidFill>
            </a:endParaRPr>
          </a:p>
          <a:p>
            <a:pPr marL="0" indent="0" defTabSz="534988">
              <a:buNone/>
            </a:pPr>
            <a:r>
              <a:rPr lang="sk-SK" smtClean="0"/>
              <a:t>	</a:t>
            </a:r>
            <a:r>
              <a:rPr lang="sk-SK"/>
              <a:t>	</a:t>
            </a:r>
            <a:r>
              <a:rPr lang="en-US" smtClean="0"/>
              <a:t>ODKAZ</a:t>
            </a:r>
            <a:r>
              <a:rPr lang="en-US" sz="3300">
                <a:solidFill>
                  <a:schemeClr val="tx2"/>
                </a:solidFill>
              </a:rPr>
              <a:t>&lt;/link&gt;.</a:t>
            </a:r>
          </a:p>
          <a:p>
            <a:pPr marL="0" indent="0" defTabSz="534988">
              <a:buNone/>
            </a:pPr>
            <a:r>
              <a:rPr lang="sk-SK" smtClean="0">
                <a:solidFill>
                  <a:schemeClr val="tx2"/>
                </a:solidFill>
              </a:rPr>
              <a:t>	</a:t>
            </a:r>
            <a:r>
              <a:rPr lang="en-US" smtClean="0">
                <a:solidFill>
                  <a:schemeClr val="tx2"/>
                </a:solidFill>
              </a:rPr>
              <a:t>&lt;/resource&gt;</a:t>
            </a:r>
            <a:endParaRPr lang="sk-SK" smtClean="0">
              <a:solidFill>
                <a:schemeClr val="tx2"/>
              </a:solidFill>
            </a:endParaRPr>
          </a:p>
          <a:p>
            <a:pPr marL="0" indent="0" defTabSz="534988">
              <a:buNone/>
            </a:pPr>
            <a:r>
              <a:rPr lang="en-US" smtClean="0">
                <a:solidFill>
                  <a:schemeClr val="tx2"/>
                </a:solidFill>
              </a:rPr>
              <a:t>&lt;/</a:t>
            </a:r>
            <a:r>
              <a:rPr lang="sk-SK" smtClean="0">
                <a:solidFill>
                  <a:schemeClr val="tx2"/>
                </a:solidFill>
              </a:rPr>
              <a:t>module</a:t>
            </a:r>
            <a:r>
              <a:rPr lang="en-US" smtClean="0">
                <a:solidFill>
                  <a:schemeClr val="tx2"/>
                </a:solidFill>
              </a:rPr>
              <a:t>&gt;</a:t>
            </a:r>
          </a:p>
          <a:p>
            <a:pPr marL="0" indent="0">
              <a:buNone/>
            </a:pPr>
            <a:endParaRPr 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86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Doplňujúce zdroje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47500" lnSpcReduction="20000"/>
          </a:bodyPr>
          <a:lstStyle/>
          <a:p>
            <a:r>
              <a:rPr lang="sk-SK" smtClean="0"/>
              <a:t>Píšu sa spolu s úlohami v bloku </a:t>
            </a:r>
            <a:r>
              <a:rPr lang="en-US" sz="3300">
                <a:solidFill>
                  <a:schemeClr val="tx2"/>
                </a:solidFill>
              </a:rPr>
              <a:t>&lt;additional&gt;&lt;/additional&gt;</a:t>
            </a:r>
          </a:p>
          <a:p>
            <a:endParaRPr lang="en-US" sz="1800" smtClean="0"/>
          </a:p>
          <a:p>
            <a:pPr marL="0" indent="0" defTabSz="534988">
              <a:buNone/>
            </a:pPr>
            <a:r>
              <a:rPr lang="en-US" smtClean="0">
                <a:solidFill>
                  <a:schemeClr val="tx2"/>
                </a:solidFill>
              </a:rPr>
              <a:t>&lt;module</a:t>
            </a:r>
            <a:r>
              <a:rPr lang="en-US" smtClean="0">
                <a:solidFill>
                  <a:srgbClr val="92D050"/>
                </a:solidFill>
              </a:rPr>
              <a:t>xmlns:xsi</a:t>
            </a:r>
            <a:r>
              <a:rPr lang="en-US" smtClean="0"/>
              <a:t>=</a:t>
            </a:r>
            <a:r>
              <a:rPr lang="en-US" smtClean="0">
                <a:solidFill>
                  <a:schemeClr val="accent6"/>
                </a:solidFill>
              </a:rPr>
              <a:t>‘......</a:t>
            </a:r>
            <a:r>
              <a:rPr lang="en-US" smtClean="0">
                <a:solidFill>
                  <a:schemeClr val="tx2"/>
                </a:solidFill>
              </a:rPr>
              <a:t> &gt;</a:t>
            </a:r>
            <a:endParaRPr lang="sk-SK" smtClean="0">
              <a:solidFill>
                <a:schemeClr val="tx2"/>
              </a:solidFill>
            </a:endParaRPr>
          </a:p>
          <a:p>
            <a:pPr marL="0" indent="0" defTabSz="534988">
              <a:buNone/>
            </a:pPr>
            <a:r>
              <a:rPr lang="sk-SK" smtClean="0">
                <a:solidFill>
                  <a:schemeClr val="tx2"/>
                </a:solidFill>
              </a:rPr>
              <a:t>	</a:t>
            </a:r>
            <a:r>
              <a:rPr lang="en-US" smtClean="0">
                <a:solidFill>
                  <a:schemeClr val="accent6"/>
                </a:solidFill>
              </a:rPr>
              <a:t>......</a:t>
            </a:r>
            <a:r>
              <a:rPr lang="sk-SK" smtClean="0">
                <a:solidFill>
                  <a:schemeClr val="accent6"/>
                </a:solidFill>
              </a:rPr>
              <a:t>názov, ciele, postup., zdroje.....</a:t>
            </a:r>
            <a:endParaRPr lang="sk-SK" smtClean="0">
              <a:solidFill>
                <a:schemeClr val="tx2"/>
              </a:solidFill>
            </a:endParaRPr>
          </a:p>
          <a:p>
            <a:pPr marL="0" indent="0" defTabSz="534988">
              <a:buNone/>
            </a:pPr>
            <a:r>
              <a:rPr lang="sk-SK" smtClean="0">
                <a:solidFill>
                  <a:schemeClr val="tx2"/>
                </a:solidFill>
              </a:rPr>
              <a:t>	</a:t>
            </a:r>
            <a:r>
              <a:rPr lang="en-US" smtClean="0">
                <a:solidFill>
                  <a:schemeClr val="tx2"/>
                </a:solidFill>
              </a:rPr>
              <a:t>&lt;</a:t>
            </a:r>
            <a:r>
              <a:rPr lang="en-US" b="1" smtClean="0">
                <a:solidFill>
                  <a:schemeClr val="tx2"/>
                </a:solidFill>
              </a:rPr>
              <a:t>additional</a:t>
            </a:r>
            <a:r>
              <a:rPr lang="en-US" smtClean="0">
                <a:solidFill>
                  <a:schemeClr val="tx2"/>
                </a:solidFill>
              </a:rPr>
              <a:t>&gt;</a:t>
            </a:r>
            <a:endParaRPr lang="sk-SK" smtClean="0">
              <a:solidFill>
                <a:schemeClr val="tx2"/>
              </a:solidFill>
            </a:endParaRPr>
          </a:p>
          <a:p>
            <a:pPr marL="0" indent="0" defTabSz="534988">
              <a:buNone/>
            </a:pPr>
            <a:r>
              <a:rPr lang="sk-SK" smtClean="0">
                <a:solidFill>
                  <a:schemeClr val="accent6"/>
                </a:solidFill>
              </a:rPr>
              <a:t>		</a:t>
            </a:r>
            <a:r>
              <a:rPr lang="en-US" smtClean="0">
                <a:solidFill>
                  <a:schemeClr val="accent6"/>
                </a:solidFill>
              </a:rPr>
              <a:t>......</a:t>
            </a:r>
            <a:r>
              <a:rPr lang="sk-SK" smtClean="0">
                <a:solidFill>
                  <a:schemeClr val="accent6"/>
                </a:solidFill>
              </a:rPr>
              <a:t>doplňujúce úlohy.....</a:t>
            </a:r>
            <a:endParaRPr lang="en-US" smtClean="0">
              <a:solidFill>
                <a:schemeClr val="tx2"/>
              </a:solidFill>
            </a:endParaRPr>
          </a:p>
          <a:p>
            <a:pPr marL="0" indent="0" defTabSz="534988">
              <a:buNone/>
            </a:pPr>
            <a:r>
              <a:rPr lang="en-US" smtClean="0">
                <a:solidFill>
                  <a:schemeClr val="tx2"/>
                </a:solidFill>
              </a:rPr>
              <a:t>	</a:t>
            </a:r>
            <a:r>
              <a:rPr lang="sk-SK" smtClean="0">
                <a:solidFill>
                  <a:schemeClr val="tx2"/>
                </a:solidFill>
              </a:rPr>
              <a:t>	</a:t>
            </a:r>
            <a:r>
              <a:rPr lang="en-US" smtClean="0">
                <a:solidFill>
                  <a:schemeClr val="tx2"/>
                </a:solidFill>
              </a:rPr>
              <a:t>&lt;resource </a:t>
            </a:r>
            <a:r>
              <a:rPr lang="en-US" smtClean="0">
                <a:solidFill>
                  <a:srgbClr val="92D050"/>
                </a:solidFill>
              </a:rPr>
              <a:t>id</a:t>
            </a:r>
            <a:r>
              <a:rPr lang="en-US" smtClean="0"/>
              <a:t>=</a:t>
            </a:r>
            <a:r>
              <a:rPr lang="en-US" smtClean="0">
                <a:solidFill>
                  <a:srgbClr val="FFC000"/>
                </a:solidFill>
              </a:rPr>
              <a:t>"r01"</a:t>
            </a:r>
            <a:r>
              <a:rPr lang="en-US" smtClean="0">
                <a:solidFill>
                  <a:schemeClr val="tx2"/>
                </a:solidFill>
              </a:rPr>
              <a:t>&gt;</a:t>
            </a:r>
          </a:p>
          <a:p>
            <a:pPr marL="0" indent="0" defTabSz="534988">
              <a:buNone/>
            </a:pPr>
            <a:r>
              <a:rPr lang="sk-SK" smtClean="0"/>
              <a:t>	</a:t>
            </a:r>
            <a:r>
              <a:rPr lang="en-US" smtClean="0"/>
              <a:t>	</a:t>
            </a:r>
            <a:r>
              <a:rPr lang="sk-SK" smtClean="0"/>
              <a:t>	</a:t>
            </a:r>
            <a:r>
              <a:rPr lang="en-US" smtClean="0"/>
              <a:t>Organizácia prednášok a cvičení z predmetu FJaP, inštrukcie pre </a:t>
            </a:r>
            <a:endParaRPr lang="sk-SK" smtClean="0"/>
          </a:p>
          <a:p>
            <a:pPr marL="0" indent="0" defTabSz="534988">
              <a:buNone/>
            </a:pPr>
            <a:r>
              <a:rPr lang="sk-SK" smtClean="0"/>
              <a:t>	</a:t>
            </a:r>
            <a:r>
              <a:rPr lang="en-US" smtClean="0"/>
              <a:t>	</a:t>
            </a:r>
            <a:r>
              <a:rPr lang="sk-SK" smtClean="0"/>
              <a:t>	</a:t>
            </a:r>
            <a:r>
              <a:rPr lang="en-US" smtClean="0"/>
              <a:t>inštaláciu podpory pre jazyk C/C++ pre rôzne vývojové prostredia </a:t>
            </a:r>
            <a:endParaRPr lang="sk-SK" smtClean="0"/>
          </a:p>
          <a:p>
            <a:pPr marL="0" indent="0" defTabSz="534988">
              <a:buNone/>
            </a:pPr>
            <a:r>
              <a:rPr lang="sk-SK" smtClean="0"/>
              <a:t>	</a:t>
            </a:r>
            <a:r>
              <a:rPr lang="en-US" smtClean="0"/>
              <a:t>	</a:t>
            </a:r>
            <a:r>
              <a:rPr lang="sk-SK" smtClean="0"/>
              <a:t>	</a:t>
            </a:r>
            <a:r>
              <a:rPr lang="en-US" smtClean="0"/>
              <a:t>(Visual Studio, Netbeans) </a:t>
            </a:r>
          </a:p>
          <a:p>
            <a:pPr marL="0" indent="0" defTabSz="534988">
              <a:buNone/>
            </a:pPr>
            <a:r>
              <a:rPr lang="sk-SK" smtClean="0"/>
              <a:t>	</a:t>
            </a:r>
            <a:r>
              <a:rPr lang="en-US" smtClean="0"/>
              <a:t>	</a:t>
            </a:r>
            <a:r>
              <a:rPr lang="sk-SK" smtClean="0"/>
              <a:t>	</a:t>
            </a:r>
            <a:r>
              <a:rPr lang="en-US" sz="3300" smtClean="0">
                <a:solidFill>
                  <a:schemeClr val="tx2"/>
                </a:solidFill>
              </a:rPr>
              <a:t>&lt;link&gt;</a:t>
            </a:r>
            <a:r>
              <a:rPr lang="en-US" smtClean="0"/>
              <a:t>http://people.tuke.sk/jan.kollar/FJaP/FJaP%20Cvicenia.pdf</a:t>
            </a:r>
            <a:endParaRPr lang="sk-SK" smtClean="0"/>
          </a:p>
          <a:p>
            <a:pPr marL="0" indent="0" defTabSz="534988">
              <a:buNone/>
            </a:pPr>
            <a:r>
              <a:rPr lang="sk-SK" smtClean="0"/>
              <a:t>		</a:t>
            </a:r>
            <a:r>
              <a:rPr lang="en-US" smtClean="0"/>
              <a:t>	</a:t>
            </a:r>
            <a:r>
              <a:rPr lang="en-US" sz="3300" smtClean="0">
                <a:solidFill>
                  <a:schemeClr val="tx2"/>
                </a:solidFill>
              </a:rPr>
              <a:t>&lt;/link&gt;</a:t>
            </a:r>
            <a:r>
              <a:rPr lang="en-US" smtClean="0"/>
              <a:t>.</a:t>
            </a:r>
            <a:endParaRPr lang="sk-SK" smtClean="0"/>
          </a:p>
          <a:p>
            <a:pPr marL="0" indent="0" defTabSz="534988">
              <a:buNone/>
            </a:pPr>
            <a:r>
              <a:rPr lang="sk-SK" smtClean="0">
                <a:solidFill>
                  <a:schemeClr val="tx2"/>
                </a:solidFill>
              </a:rPr>
              <a:t>	</a:t>
            </a:r>
            <a:r>
              <a:rPr lang="en-US" smtClean="0">
                <a:solidFill>
                  <a:schemeClr val="tx2"/>
                </a:solidFill>
              </a:rPr>
              <a:t>	&lt;/resource&gt;</a:t>
            </a:r>
          </a:p>
          <a:p>
            <a:pPr marL="0" indent="0" defTabSz="534988">
              <a:buNone/>
            </a:pPr>
            <a:r>
              <a:rPr lang="en-US" smtClean="0">
                <a:solidFill>
                  <a:schemeClr val="tx2"/>
                </a:solidFill>
              </a:rPr>
              <a:t>	</a:t>
            </a:r>
            <a:r>
              <a:rPr lang="sk-SK" smtClean="0">
                <a:solidFill>
                  <a:schemeClr val="tx2"/>
                </a:solidFill>
              </a:rPr>
              <a:t>	</a:t>
            </a:r>
            <a:r>
              <a:rPr lang="en-US" smtClean="0">
                <a:solidFill>
                  <a:schemeClr val="tx2"/>
                </a:solidFill>
              </a:rPr>
              <a:t>&lt;resource&gt;</a:t>
            </a:r>
          </a:p>
          <a:p>
            <a:pPr marL="0" indent="0" defTabSz="534988">
              <a:buNone/>
            </a:pPr>
            <a:r>
              <a:rPr lang="sk-SK" smtClean="0"/>
              <a:t>	</a:t>
            </a:r>
            <a:r>
              <a:rPr lang="en-US" smtClean="0"/>
              <a:t>	</a:t>
            </a:r>
            <a:r>
              <a:rPr lang="sk-SK" smtClean="0"/>
              <a:t>	</a:t>
            </a:r>
            <a:r>
              <a:rPr lang="en-US" smtClean="0"/>
              <a:t>Návod k virtuálnemu stroju Computron</a:t>
            </a:r>
            <a:endParaRPr lang="sk-SK" smtClean="0"/>
          </a:p>
          <a:p>
            <a:pPr marL="0" indent="0" defTabSz="534988">
              <a:buNone/>
            </a:pPr>
            <a:r>
              <a:rPr lang="sk-SK" smtClean="0"/>
              <a:t>	</a:t>
            </a:r>
            <a:r>
              <a:rPr lang="en-US" smtClean="0"/>
              <a:t>	</a:t>
            </a:r>
            <a:r>
              <a:rPr lang="sk-SK" smtClean="0"/>
              <a:t>	</a:t>
            </a:r>
            <a:r>
              <a:rPr lang="en-US" sz="3300" smtClean="0">
                <a:solidFill>
                  <a:schemeClr val="tx2"/>
                </a:solidFill>
              </a:rPr>
              <a:t>&lt;link </a:t>
            </a:r>
            <a:r>
              <a:rPr lang="en-US" smtClean="0">
                <a:solidFill>
                  <a:srgbClr val="92D050"/>
                </a:solidFill>
              </a:rPr>
              <a:t>href</a:t>
            </a:r>
            <a:r>
              <a:rPr lang="en-US" smtClean="0"/>
              <a:t>=</a:t>
            </a:r>
            <a:r>
              <a:rPr lang="en-US" smtClean="0">
                <a:solidFill>
                  <a:schemeClr val="accent6"/>
                </a:solidFill>
              </a:rPr>
              <a:t>"resources/Computron_VM/</a:t>
            </a:r>
          </a:p>
          <a:p>
            <a:pPr marL="0" indent="0" defTabSz="534988">
              <a:buNone/>
            </a:pPr>
            <a:r>
              <a:rPr lang="en-US">
                <a:solidFill>
                  <a:schemeClr val="accent6"/>
                </a:solidFill>
              </a:rPr>
              <a:t>	</a:t>
            </a:r>
            <a:r>
              <a:rPr lang="sk-SK" smtClean="0">
                <a:solidFill>
                  <a:schemeClr val="accent6"/>
                </a:solidFill>
              </a:rPr>
              <a:t>	</a:t>
            </a:r>
            <a:r>
              <a:rPr lang="en-US" smtClean="0">
                <a:solidFill>
                  <a:schemeClr val="accent6"/>
                </a:solidFill>
              </a:rPr>
              <a:t>	Computron_kratky_prehlad.pdf</a:t>
            </a:r>
            <a:r>
              <a:rPr lang="en-US" sz="3300" smtClean="0">
                <a:solidFill>
                  <a:schemeClr val="accent6"/>
                </a:solidFill>
              </a:rPr>
              <a:t>"</a:t>
            </a:r>
            <a:r>
              <a:rPr lang="en-US" sz="3300" smtClean="0">
                <a:solidFill>
                  <a:schemeClr val="tx2"/>
                </a:solidFill>
              </a:rPr>
              <a:t>&gt;</a:t>
            </a:r>
            <a:r>
              <a:rPr lang="en-US" smtClean="0"/>
              <a:t>ODKAZ</a:t>
            </a:r>
            <a:r>
              <a:rPr lang="en-US" sz="3300" smtClean="0">
                <a:solidFill>
                  <a:schemeClr val="tx2"/>
                </a:solidFill>
              </a:rPr>
              <a:t>&lt;/link&gt;.</a:t>
            </a:r>
          </a:p>
          <a:p>
            <a:pPr marL="0" indent="0" defTabSz="534988">
              <a:buNone/>
            </a:pPr>
            <a:r>
              <a:rPr lang="sk-SK" smtClean="0">
                <a:solidFill>
                  <a:schemeClr val="tx2"/>
                </a:solidFill>
              </a:rPr>
              <a:t>	</a:t>
            </a:r>
            <a:r>
              <a:rPr lang="en-US" smtClean="0">
                <a:solidFill>
                  <a:schemeClr val="tx2"/>
                </a:solidFill>
              </a:rPr>
              <a:t>	&lt;/resource&gt;</a:t>
            </a:r>
            <a:endParaRPr lang="en-US" smtClean="0"/>
          </a:p>
          <a:p>
            <a:pPr marL="0" indent="0" defTabSz="534988">
              <a:buNone/>
            </a:pPr>
            <a:r>
              <a:rPr lang="sk-SK" smtClean="0">
                <a:solidFill>
                  <a:schemeClr val="tx2"/>
                </a:solidFill>
              </a:rPr>
              <a:t>	</a:t>
            </a:r>
            <a:r>
              <a:rPr lang="en-US" smtClean="0">
                <a:solidFill>
                  <a:schemeClr val="tx2"/>
                </a:solidFill>
              </a:rPr>
              <a:t>&lt;/</a:t>
            </a:r>
            <a:r>
              <a:rPr lang="en-US" b="1" smtClean="0">
                <a:solidFill>
                  <a:schemeClr val="tx2"/>
                </a:solidFill>
              </a:rPr>
              <a:t>additional</a:t>
            </a:r>
            <a:r>
              <a:rPr lang="en-US" smtClean="0">
                <a:solidFill>
                  <a:schemeClr val="tx2"/>
                </a:solidFill>
              </a:rPr>
              <a:t>&gt;</a:t>
            </a:r>
            <a:endParaRPr lang="sk-SK" smtClean="0">
              <a:solidFill>
                <a:schemeClr val="tx2"/>
              </a:solidFill>
            </a:endParaRPr>
          </a:p>
          <a:p>
            <a:pPr marL="0" indent="0" defTabSz="534988">
              <a:buNone/>
            </a:pPr>
            <a:r>
              <a:rPr lang="en-US" smtClean="0">
                <a:solidFill>
                  <a:schemeClr val="tx2"/>
                </a:solidFill>
              </a:rPr>
              <a:t>&lt;/</a:t>
            </a:r>
            <a:r>
              <a:rPr lang="sk-SK" smtClean="0">
                <a:solidFill>
                  <a:schemeClr val="tx2"/>
                </a:solidFill>
              </a:rPr>
              <a:t>module</a:t>
            </a:r>
            <a:r>
              <a:rPr lang="en-US" smtClean="0">
                <a:solidFill>
                  <a:schemeClr val="tx2"/>
                </a:solidFill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81766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Formátovanie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smtClean="0"/>
              <a:t>Hrub</a:t>
            </a:r>
            <a:r>
              <a:rPr lang="sk-SK" b="1" smtClean="0"/>
              <a:t>é, šikmé, podčiarknuté písmo</a:t>
            </a:r>
            <a:r>
              <a:rPr lang="en-US" smtClean="0"/>
              <a:t>:</a:t>
            </a:r>
            <a:endParaRPr lang="sk-SK" smtClean="0"/>
          </a:p>
          <a:p>
            <a:pPr marL="0" indent="0">
              <a:buNone/>
            </a:pPr>
            <a:r>
              <a:rPr lang="en-US" smtClean="0">
                <a:solidFill>
                  <a:schemeClr val="tx2"/>
                </a:solidFill>
              </a:rPr>
              <a:t>	&lt;</a:t>
            </a:r>
            <a:r>
              <a:rPr lang="en-US" b="1">
                <a:solidFill>
                  <a:schemeClr val="tx2"/>
                </a:solidFill>
              </a:rPr>
              <a:t>h:b</a:t>
            </a:r>
            <a:r>
              <a:rPr lang="en-US">
                <a:solidFill>
                  <a:schemeClr val="tx2"/>
                </a:solidFill>
              </a:rPr>
              <a:t>&gt;</a:t>
            </a:r>
            <a:r>
              <a:rPr lang="en-US"/>
              <a:t>Syntaxou riadený interpretátor</a:t>
            </a:r>
            <a:r>
              <a:rPr lang="sk-SK">
                <a:solidFill>
                  <a:schemeClr val="tx2"/>
                </a:solidFill>
              </a:rPr>
              <a:t>&lt;/</a:t>
            </a:r>
            <a:r>
              <a:rPr lang="sk-SK" b="1">
                <a:solidFill>
                  <a:schemeClr val="tx2"/>
                </a:solidFill>
              </a:rPr>
              <a:t>h:b</a:t>
            </a:r>
            <a:r>
              <a:rPr lang="sk-SK">
                <a:solidFill>
                  <a:schemeClr val="tx2"/>
                </a:solidFill>
              </a:rPr>
              <a:t>&gt;</a:t>
            </a:r>
            <a:r>
              <a:rPr lang="en-US">
                <a:solidFill>
                  <a:schemeClr val="tx2"/>
                </a:solidFill>
              </a:rPr>
              <a:t> </a:t>
            </a:r>
            <a:endParaRPr lang="en-US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>
                <a:solidFill>
                  <a:schemeClr val="tx2"/>
                </a:solidFill>
              </a:rPr>
              <a:t>	</a:t>
            </a:r>
            <a:r>
              <a:rPr lang="en-US" smtClean="0"/>
              <a:t>je </a:t>
            </a:r>
            <a:r>
              <a:rPr lang="en-US"/>
              <a:t>programový nástroj,</a:t>
            </a:r>
            <a:r>
              <a:rPr lang="sk-SK"/>
              <a:t> ktorý vyhodnocuje </a:t>
            </a:r>
            <a:endParaRPr lang="en-US" smtClean="0"/>
          </a:p>
          <a:p>
            <a:pPr marL="0" indent="0">
              <a:buNone/>
            </a:pPr>
            <a:r>
              <a:rPr lang="en-US">
                <a:solidFill>
                  <a:schemeClr val="tx2"/>
                </a:solidFill>
              </a:rPr>
              <a:t>	</a:t>
            </a:r>
            <a:r>
              <a:rPr lang="sk-SK" smtClean="0">
                <a:solidFill>
                  <a:schemeClr val="tx2"/>
                </a:solidFill>
              </a:rPr>
              <a:t>&lt;</a:t>
            </a:r>
            <a:r>
              <a:rPr lang="sk-SK" b="1">
                <a:solidFill>
                  <a:schemeClr val="tx2"/>
                </a:solidFill>
              </a:rPr>
              <a:t>h:i</a:t>
            </a:r>
            <a:r>
              <a:rPr lang="sk-SK">
                <a:solidFill>
                  <a:schemeClr val="tx2"/>
                </a:solidFill>
              </a:rPr>
              <a:t>&gt;</a:t>
            </a:r>
            <a:r>
              <a:rPr lang="sk-SK"/>
              <a:t>význam (sémantiku</a:t>
            </a:r>
            <a:r>
              <a:rPr lang="sk-SK">
                <a:solidFill>
                  <a:schemeClr val="tx2"/>
                </a:solidFill>
              </a:rPr>
              <a:t>)&lt;/</a:t>
            </a:r>
            <a:r>
              <a:rPr lang="sk-SK" b="1">
                <a:solidFill>
                  <a:schemeClr val="tx2"/>
                </a:solidFill>
              </a:rPr>
              <a:t>h:i</a:t>
            </a:r>
            <a:r>
              <a:rPr lang="en-US">
                <a:solidFill>
                  <a:schemeClr val="tx2"/>
                </a:solidFill>
              </a:rPr>
              <a:t>&gt; </a:t>
            </a:r>
            <a:endParaRPr lang="sk-SK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sk-SK">
                <a:solidFill>
                  <a:schemeClr val="tx2"/>
                </a:solidFill>
              </a:rPr>
              <a:t>	</a:t>
            </a:r>
            <a:r>
              <a:rPr lang="en-US" smtClean="0"/>
              <a:t>postupnosti príkazov</a:t>
            </a:r>
            <a:r>
              <a:rPr lang="en-US"/>
              <a:t>, ktoré </a:t>
            </a:r>
            <a:endParaRPr lang="sk-SK" smtClean="0"/>
          </a:p>
          <a:p>
            <a:pPr marL="0" indent="0">
              <a:buNone/>
            </a:pPr>
            <a:r>
              <a:rPr lang="sk-SK">
                <a:solidFill>
                  <a:schemeClr val="tx2"/>
                </a:solidFill>
              </a:rPr>
              <a:t>	</a:t>
            </a:r>
            <a:r>
              <a:rPr lang="sk-SK" smtClean="0">
                <a:solidFill>
                  <a:schemeClr val="tx2"/>
                </a:solidFill>
              </a:rPr>
              <a:t>&lt;</a:t>
            </a:r>
            <a:r>
              <a:rPr lang="sk-SK" b="1">
                <a:solidFill>
                  <a:schemeClr val="tx2"/>
                </a:solidFill>
              </a:rPr>
              <a:t>h:u</a:t>
            </a:r>
            <a:r>
              <a:rPr lang="sk-SK">
                <a:solidFill>
                  <a:schemeClr val="tx2"/>
                </a:solidFill>
              </a:rPr>
              <a:t>&gt;</a:t>
            </a:r>
            <a:r>
              <a:rPr lang="en-US"/>
              <a:t>dostane na </a:t>
            </a:r>
            <a:r>
              <a:rPr lang="en-US" smtClean="0"/>
              <a:t>vstupe</a:t>
            </a:r>
            <a:r>
              <a:rPr lang="sk-SK">
                <a:solidFill>
                  <a:schemeClr val="tx2"/>
                </a:solidFill>
              </a:rPr>
              <a:t>&lt;/</a:t>
            </a:r>
            <a:r>
              <a:rPr lang="sk-SK" b="1">
                <a:solidFill>
                  <a:schemeClr val="tx2"/>
                </a:solidFill>
              </a:rPr>
              <a:t>h:u</a:t>
            </a:r>
            <a:r>
              <a:rPr lang="sk-SK">
                <a:solidFill>
                  <a:schemeClr val="tx2"/>
                </a:solidFill>
              </a:rPr>
              <a:t>&gt;</a:t>
            </a:r>
            <a:r>
              <a:rPr lang="en-US" smtClean="0"/>
              <a:t>.</a:t>
            </a:r>
            <a:endParaRPr lang="sk-SK" smtClean="0"/>
          </a:p>
          <a:p>
            <a:pPr marL="0" indent="0">
              <a:buNone/>
            </a:pPr>
            <a:endParaRPr lang="en-US" sz="1400"/>
          </a:p>
          <a:p>
            <a:r>
              <a:rPr lang="en-US" smtClean="0"/>
              <a:t>v</a:t>
            </a:r>
            <a:r>
              <a:rPr lang="sk-SK" smtClean="0"/>
              <a:t>ýsledok:</a:t>
            </a:r>
            <a:endParaRPr lang="en-US"/>
          </a:p>
          <a:p>
            <a:endParaRPr lang="sk-SK" sz="2200"/>
          </a:p>
          <a:p>
            <a:endParaRPr lang="sk-SK" smtClean="0"/>
          </a:p>
          <a:p>
            <a:endParaRPr lang="en-US" smtClean="0"/>
          </a:p>
          <a:p>
            <a:r>
              <a:rPr lang="en-US" b="1" smtClean="0"/>
              <a:t>N</a:t>
            </a:r>
            <a:r>
              <a:rPr lang="sk-SK" b="1" smtClean="0"/>
              <a:t>ový riadok</a:t>
            </a:r>
            <a:r>
              <a:rPr lang="en-US" smtClean="0"/>
              <a:t>:</a:t>
            </a:r>
            <a:endParaRPr lang="sk-SK" smtClean="0"/>
          </a:p>
          <a:p>
            <a:pPr marL="0" indent="0">
              <a:buNone/>
            </a:pPr>
            <a:r>
              <a:rPr lang="en-US" smtClean="0">
                <a:solidFill>
                  <a:schemeClr val="tx2"/>
                </a:solidFill>
              </a:rPr>
              <a:t>	&lt;</a:t>
            </a:r>
            <a:r>
              <a:rPr lang="en-US" b="1" smtClean="0">
                <a:solidFill>
                  <a:schemeClr val="tx2"/>
                </a:solidFill>
              </a:rPr>
              <a:t>h:br</a:t>
            </a:r>
            <a:r>
              <a:rPr lang="sk-SK" smtClean="0">
                <a:solidFill>
                  <a:schemeClr val="tx2"/>
                </a:solidFill>
              </a:rPr>
              <a:t>/</a:t>
            </a:r>
            <a:r>
              <a:rPr lang="en-US" smtClean="0">
                <a:solidFill>
                  <a:schemeClr val="tx2"/>
                </a:solidFill>
              </a:rPr>
              <a:t>&gt;</a:t>
            </a:r>
            <a:endParaRPr lang="en-US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789040"/>
            <a:ext cx="4159721" cy="953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620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Odrážky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k-SK"/>
              <a:t>Oboznámte sa s pokynmi pre prípravu na test a spracovanie zadaní:</a:t>
            </a:r>
            <a:endParaRPr lang="en-US"/>
          </a:p>
          <a:p>
            <a:pPr marL="0" indent="0" defTabSz="534988">
              <a:buNone/>
            </a:pPr>
            <a:r>
              <a:rPr lang="sk-SK" smtClean="0">
                <a:solidFill>
                  <a:schemeClr val="tx2"/>
                </a:solidFill>
              </a:rPr>
              <a:t>&lt;</a:t>
            </a:r>
            <a:r>
              <a:rPr lang="sk-SK" b="1">
                <a:solidFill>
                  <a:schemeClr val="tx2"/>
                </a:solidFill>
              </a:rPr>
              <a:t>h:ul</a:t>
            </a:r>
            <a:r>
              <a:rPr lang="sk-SK">
                <a:solidFill>
                  <a:schemeClr val="tx2"/>
                </a:solidFill>
              </a:rPr>
              <a:t>&gt;</a:t>
            </a:r>
            <a:endParaRPr lang="en-US">
              <a:solidFill>
                <a:schemeClr val="tx2"/>
              </a:solidFill>
            </a:endParaRPr>
          </a:p>
          <a:p>
            <a:pPr marL="0" indent="0" defTabSz="534988">
              <a:buNone/>
            </a:pPr>
            <a:r>
              <a:rPr lang="sk-SK" smtClean="0"/>
              <a:t>	</a:t>
            </a:r>
            <a:r>
              <a:rPr lang="sk-SK" smtClean="0">
                <a:solidFill>
                  <a:schemeClr val="tx2"/>
                </a:solidFill>
              </a:rPr>
              <a:t>&lt;</a:t>
            </a:r>
            <a:r>
              <a:rPr lang="sk-SK">
                <a:solidFill>
                  <a:schemeClr val="tx2"/>
                </a:solidFill>
              </a:rPr>
              <a:t>h:li&gt;</a:t>
            </a:r>
            <a:endParaRPr lang="en-US">
              <a:solidFill>
                <a:schemeClr val="tx2"/>
              </a:solidFill>
            </a:endParaRPr>
          </a:p>
          <a:p>
            <a:pPr marL="0" indent="0" defTabSz="534988">
              <a:buNone/>
            </a:pPr>
            <a:r>
              <a:rPr lang="sk-SK" smtClean="0"/>
              <a:t>		&lt;</a:t>
            </a:r>
            <a:r>
              <a:rPr lang="sk-SK"/>
              <a:t>f:link href="04.html"&gt;Test A&lt;/f:link&gt;</a:t>
            </a:r>
            <a:endParaRPr lang="en-US"/>
          </a:p>
          <a:p>
            <a:pPr marL="0" indent="0" defTabSz="534988">
              <a:buNone/>
            </a:pPr>
            <a:r>
              <a:rPr lang="sk-SK" smtClean="0"/>
              <a:t>	</a:t>
            </a:r>
            <a:r>
              <a:rPr lang="sk-SK" smtClean="0">
                <a:solidFill>
                  <a:schemeClr val="tx2"/>
                </a:solidFill>
              </a:rPr>
              <a:t>&lt;/</a:t>
            </a:r>
            <a:r>
              <a:rPr lang="sk-SK">
                <a:solidFill>
                  <a:schemeClr val="tx2"/>
                </a:solidFill>
              </a:rPr>
              <a:t>h:li&gt;</a:t>
            </a:r>
            <a:endParaRPr lang="en-US">
              <a:solidFill>
                <a:schemeClr val="tx2"/>
              </a:solidFill>
            </a:endParaRPr>
          </a:p>
          <a:p>
            <a:pPr marL="0" indent="0" defTabSz="534988">
              <a:buNone/>
            </a:pPr>
            <a:r>
              <a:rPr lang="sk-SK" smtClean="0"/>
              <a:t>	</a:t>
            </a:r>
            <a:r>
              <a:rPr lang="sk-SK" smtClean="0">
                <a:solidFill>
                  <a:schemeClr val="tx2"/>
                </a:solidFill>
              </a:rPr>
              <a:t>&lt;</a:t>
            </a:r>
            <a:r>
              <a:rPr lang="sk-SK">
                <a:solidFill>
                  <a:schemeClr val="tx2"/>
                </a:solidFill>
              </a:rPr>
              <a:t>h:li&gt;</a:t>
            </a:r>
            <a:endParaRPr lang="en-US">
              <a:solidFill>
                <a:schemeClr val="tx2"/>
              </a:solidFill>
            </a:endParaRPr>
          </a:p>
          <a:p>
            <a:pPr marL="0" indent="0" defTabSz="534988">
              <a:buNone/>
            </a:pPr>
            <a:r>
              <a:rPr lang="sk-SK" smtClean="0"/>
              <a:t>		Zadanie </a:t>
            </a:r>
            <a:r>
              <a:rPr lang="sk-SK"/>
              <a:t>B (&lt;f:link href="07.html"&gt;pokyny&lt;/f:link&gt;)</a:t>
            </a:r>
            <a:endParaRPr lang="en-US"/>
          </a:p>
          <a:p>
            <a:pPr marL="0" indent="0" defTabSz="534988">
              <a:buNone/>
            </a:pPr>
            <a:r>
              <a:rPr lang="sk-SK" smtClean="0"/>
              <a:t>	</a:t>
            </a:r>
            <a:r>
              <a:rPr lang="sk-SK" smtClean="0">
                <a:solidFill>
                  <a:schemeClr val="tx2"/>
                </a:solidFill>
              </a:rPr>
              <a:t>&lt;/</a:t>
            </a:r>
            <a:r>
              <a:rPr lang="sk-SK">
                <a:solidFill>
                  <a:schemeClr val="tx2"/>
                </a:solidFill>
              </a:rPr>
              <a:t>h:li&gt;</a:t>
            </a:r>
            <a:endParaRPr lang="en-US">
              <a:solidFill>
                <a:schemeClr val="tx2"/>
              </a:solidFill>
            </a:endParaRPr>
          </a:p>
          <a:p>
            <a:pPr marL="0" indent="0" defTabSz="534988">
              <a:buNone/>
            </a:pPr>
            <a:r>
              <a:rPr lang="sk-SK" smtClean="0">
                <a:solidFill>
                  <a:schemeClr val="tx2"/>
                </a:solidFill>
              </a:rPr>
              <a:t>	&lt;</a:t>
            </a:r>
            <a:r>
              <a:rPr lang="sk-SK">
                <a:solidFill>
                  <a:schemeClr val="tx2"/>
                </a:solidFill>
              </a:rPr>
              <a:t>h:li&gt;</a:t>
            </a:r>
            <a:endParaRPr lang="en-US">
              <a:solidFill>
                <a:schemeClr val="tx2"/>
              </a:solidFill>
            </a:endParaRPr>
          </a:p>
          <a:p>
            <a:pPr marL="0" indent="0" defTabSz="534988">
              <a:buNone/>
            </a:pPr>
            <a:r>
              <a:rPr lang="sk-SK" smtClean="0"/>
              <a:t>		Zadanie </a:t>
            </a:r>
            <a:r>
              <a:rPr lang="sk-SK"/>
              <a:t>C (&lt;f:link href="11.html"&gt;pokyny&lt;/f:link&gt;)</a:t>
            </a:r>
            <a:endParaRPr lang="en-US"/>
          </a:p>
          <a:p>
            <a:pPr marL="0" indent="0" defTabSz="534988">
              <a:buNone/>
            </a:pPr>
            <a:r>
              <a:rPr lang="sk-SK" smtClean="0"/>
              <a:t>	</a:t>
            </a:r>
            <a:r>
              <a:rPr lang="sk-SK" smtClean="0">
                <a:solidFill>
                  <a:schemeClr val="tx2"/>
                </a:solidFill>
              </a:rPr>
              <a:t>&lt;/</a:t>
            </a:r>
            <a:r>
              <a:rPr lang="sk-SK">
                <a:solidFill>
                  <a:schemeClr val="tx2"/>
                </a:solidFill>
              </a:rPr>
              <a:t>h:li</a:t>
            </a:r>
            <a:r>
              <a:rPr lang="sk-SK" smtClean="0">
                <a:solidFill>
                  <a:schemeClr val="tx2"/>
                </a:solidFill>
              </a:rPr>
              <a:t>&gt;</a:t>
            </a:r>
            <a:endParaRPr lang="en-US">
              <a:solidFill>
                <a:schemeClr val="tx2"/>
              </a:solidFill>
            </a:endParaRPr>
          </a:p>
          <a:p>
            <a:pPr marL="0" indent="0" defTabSz="534988">
              <a:buNone/>
            </a:pPr>
            <a:r>
              <a:rPr lang="sk-SK">
                <a:solidFill>
                  <a:schemeClr val="tx2"/>
                </a:solidFill>
              </a:rPr>
              <a:t>&lt;/</a:t>
            </a:r>
            <a:r>
              <a:rPr lang="sk-SK" b="1">
                <a:solidFill>
                  <a:schemeClr val="tx2"/>
                </a:solidFill>
              </a:rPr>
              <a:t>h:ul</a:t>
            </a:r>
            <a:r>
              <a:rPr lang="sk-SK" smtClean="0">
                <a:solidFill>
                  <a:schemeClr val="tx2"/>
                </a:solidFill>
              </a:rPr>
              <a:t>&gt;</a:t>
            </a:r>
          </a:p>
          <a:p>
            <a:pPr marL="0" indent="0">
              <a:buNone/>
            </a:pPr>
            <a:endParaRPr lang="en-US" sz="180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sk-SK" smtClean="0"/>
              <a:t>Výsledok:</a:t>
            </a:r>
          </a:p>
          <a:p>
            <a:pPr marL="0" indent="0">
              <a:buNone/>
            </a:pPr>
            <a:endParaRPr lang="sk-SK"/>
          </a:p>
          <a:p>
            <a:pPr marL="0" indent="0">
              <a:buNone/>
            </a:pPr>
            <a:endParaRPr lang="sk-SK" smtClean="0"/>
          </a:p>
          <a:p>
            <a:pPr marL="0" indent="0">
              <a:buNone/>
            </a:pPr>
            <a:endParaRPr lang="en-US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5488261"/>
            <a:ext cx="5369624" cy="1109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97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Číslovaný zoznam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defTabSz="534988">
              <a:buNone/>
            </a:pPr>
            <a:r>
              <a:rPr lang="sk-SK" smtClean="0">
                <a:solidFill>
                  <a:schemeClr val="tx2"/>
                </a:solidFill>
              </a:rPr>
              <a:t>&lt;</a:t>
            </a:r>
            <a:r>
              <a:rPr lang="sk-SK" b="1" smtClean="0">
                <a:solidFill>
                  <a:schemeClr val="tx2"/>
                </a:solidFill>
              </a:rPr>
              <a:t>h:</a:t>
            </a:r>
            <a:r>
              <a:rPr lang="en-US" b="1" smtClean="0">
                <a:solidFill>
                  <a:schemeClr val="tx2"/>
                </a:solidFill>
              </a:rPr>
              <a:t>ol</a:t>
            </a:r>
            <a:r>
              <a:rPr lang="sk-SK" smtClean="0">
                <a:solidFill>
                  <a:schemeClr val="tx2"/>
                </a:solidFill>
              </a:rPr>
              <a:t>&gt;</a:t>
            </a:r>
            <a:endParaRPr lang="en-US" smtClean="0">
              <a:solidFill>
                <a:schemeClr val="tx2"/>
              </a:solidFill>
            </a:endParaRPr>
          </a:p>
          <a:p>
            <a:pPr marL="0" indent="0" defTabSz="534988">
              <a:buNone/>
            </a:pPr>
            <a:r>
              <a:rPr lang="sk-SK" smtClean="0"/>
              <a:t>	</a:t>
            </a:r>
            <a:r>
              <a:rPr lang="sk-SK" smtClean="0">
                <a:solidFill>
                  <a:schemeClr val="tx2"/>
                </a:solidFill>
              </a:rPr>
              <a:t>&lt;h:li&gt;</a:t>
            </a:r>
            <a:endParaRPr lang="en-US" smtClean="0">
              <a:solidFill>
                <a:schemeClr val="tx2"/>
              </a:solidFill>
            </a:endParaRPr>
          </a:p>
          <a:p>
            <a:pPr marL="0" indent="0" defTabSz="534988">
              <a:buNone/>
            </a:pPr>
            <a:r>
              <a:rPr lang="sk-SK" smtClean="0"/>
              <a:t>		Ani jedna neospravedlnená neúčasť</a:t>
            </a:r>
            <a:endParaRPr lang="en-US" smtClean="0"/>
          </a:p>
          <a:p>
            <a:pPr marL="0" indent="0" defTabSz="534988">
              <a:buNone/>
            </a:pPr>
            <a:r>
              <a:rPr lang="sk-SK" smtClean="0"/>
              <a:t>	</a:t>
            </a:r>
            <a:r>
              <a:rPr lang="sk-SK" smtClean="0">
                <a:solidFill>
                  <a:schemeClr val="tx2"/>
                </a:solidFill>
              </a:rPr>
              <a:t>&lt;/h:li&gt;</a:t>
            </a:r>
            <a:endParaRPr lang="en-US" smtClean="0">
              <a:solidFill>
                <a:schemeClr val="tx2"/>
              </a:solidFill>
            </a:endParaRPr>
          </a:p>
          <a:p>
            <a:pPr marL="0" indent="0" defTabSz="534988">
              <a:buNone/>
            </a:pPr>
            <a:r>
              <a:rPr lang="sk-SK" smtClean="0"/>
              <a:t>	</a:t>
            </a:r>
            <a:r>
              <a:rPr lang="sk-SK" smtClean="0">
                <a:solidFill>
                  <a:schemeClr val="tx2"/>
                </a:solidFill>
              </a:rPr>
              <a:t>&lt;h:li&gt;</a:t>
            </a:r>
            <a:endParaRPr lang="en-US" smtClean="0">
              <a:solidFill>
                <a:schemeClr val="tx2"/>
              </a:solidFill>
            </a:endParaRPr>
          </a:p>
          <a:p>
            <a:pPr marL="0" indent="0" defTabSz="534988">
              <a:buNone/>
            </a:pPr>
            <a:r>
              <a:rPr lang="sk-SK" smtClean="0"/>
              <a:t>		Maximálne 3 ospravedlnené neúčasti – spôsob </a:t>
            </a:r>
          </a:p>
          <a:p>
            <a:pPr marL="0" indent="0" defTabSz="534988">
              <a:buNone/>
            </a:pPr>
            <a:r>
              <a:rPr lang="sk-SK"/>
              <a:t>	</a:t>
            </a:r>
            <a:r>
              <a:rPr lang="sk-SK" smtClean="0"/>
              <a:t>	náhrady určí cvičiaci</a:t>
            </a:r>
            <a:endParaRPr lang="en-US" smtClean="0"/>
          </a:p>
          <a:p>
            <a:pPr marL="0" indent="0" defTabSz="534988">
              <a:buNone/>
            </a:pPr>
            <a:r>
              <a:rPr lang="sk-SK" smtClean="0"/>
              <a:t>	</a:t>
            </a:r>
            <a:r>
              <a:rPr lang="sk-SK" smtClean="0">
                <a:solidFill>
                  <a:schemeClr val="tx2"/>
                </a:solidFill>
              </a:rPr>
              <a:t>&lt;/h:li&gt;</a:t>
            </a:r>
          </a:p>
          <a:p>
            <a:pPr marL="0" indent="0" defTabSz="534988">
              <a:buNone/>
            </a:pPr>
            <a:r>
              <a:rPr lang="sk-SK" smtClean="0">
                <a:solidFill>
                  <a:schemeClr val="tx2"/>
                </a:solidFill>
              </a:rPr>
              <a:t>&lt;/</a:t>
            </a:r>
            <a:r>
              <a:rPr lang="sk-SK" b="1" smtClean="0">
                <a:solidFill>
                  <a:schemeClr val="tx2"/>
                </a:solidFill>
              </a:rPr>
              <a:t>h:</a:t>
            </a:r>
            <a:r>
              <a:rPr lang="en-US" b="1" smtClean="0">
                <a:solidFill>
                  <a:schemeClr val="tx2"/>
                </a:solidFill>
              </a:rPr>
              <a:t>ol</a:t>
            </a:r>
            <a:r>
              <a:rPr lang="sk-SK" smtClean="0">
                <a:solidFill>
                  <a:schemeClr val="tx2"/>
                </a:solidFill>
              </a:rPr>
              <a:t>&gt;</a:t>
            </a:r>
          </a:p>
          <a:p>
            <a:pPr marL="0" indent="0">
              <a:buNone/>
            </a:pPr>
            <a:endParaRPr lang="en-US" sz="140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sk-SK" smtClean="0"/>
              <a:t>Výsledok:</a:t>
            </a:r>
          </a:p>
          <a:p>
            <a:pPr marL="0" indent="0">
              <a:buNone/>
            </a:pPr>
            <a:endParaRPr lang="sk-SK" smtClean="0"/>
          </a:p>
          <a:p>
            <a:pPr marL="0" indent="0">
              <a:buNone/>
            </a:pPr>
            <a:endParaRPr lang="sk-SK" smtClean="0"/>
          </a:p>
          <a:p>
            <a:pPr marL="0" indent="0">
              <a:buNone/>
            </a:pP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724" y="5517232"/>
            <a:ext cx="5724636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40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Vnáranie zoznamov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smtClean="0"/>
              <a:t>Podmienky udelenia zápočtu.</a:t>
            </a:r>
          </a:p>
          <a:p>
            <a:pPr marL="0" indent="0" defTabSz="363538">
              <a:buNone/>
            </a:pPr>
            <a:r>
              <a:rPr lang="en-US" sz="1100" smtClean="0">
                <a:solidFill>
                  <a:schemeClr val="tx2"/>
                </a:solidFill>
              </a:rPr>
              <a:t>&lt;</a:t>
            </a:r>
            <a:r>
              <a:rPr lang="en-US" sz="1100" b="1" smtClean="0">
                <a:solidFill>
                  <a:schemeClr val="tx2"/>
                </a:solidFill>
              </a:rPr>
              <a:t>h:ol</a:t>
            </a:r>
            <a:r>
              <a:rPr lang="en-US" sz="1100" smtClean="0">
                <a:solidFill>
                  <a:schemeClr val="tx2"/>
                </a:solidFill>
              </a:rPr>
              <a:t>&gt;</a:t>
            </a:r>
          </a:p>
          <a:p>
            <a:pPr marL="0" indent="0" defTabSz="363538">
              <a:buNone/>
            </a:pPr>
            <a:r>
              <a:rPr lang="sk-SK" sz="1100" smtClean="0">
                <a:solidFill>
                  <a:schemeClr val="tx2"/>
                </a:solidFill>
              </a:rPr>
              <a:t>	</a:t>
            </a:r>
            <a:r>
              <a:rPr lang="en-US" sz="1100" smtClean="0">
                <a:solidFill>
                  <a:schemeClr val="tx2"/>
                </a:solidFill>
              </a:rPr>
              <a:t>&lt;h:li&gt;</a:t>
            </a:r>
            <a:r>
              <a:rPr lang="en-US" sz="1100" smtClean="0"/>
              <a:t>Ani jedna neospravedlnená neúčasť</a:t>
            </a:r>
            <a:r>
              <a:rPr lang="en-US" sz="1100" smtClean="0">
                <a:solidFill>
                  <a:schemeClr val="tx2"/>
                </a:solidFill>
              </a:rPr>
              <a:t>&lt;/h:li&gt;</a:t>
            </a:r>
          </a:p>
          <a:p>
            <a:pPr marL="0" indent="0" defTabSz="363538">
              <a:buNone/>
            </a:pPr>
            <a:r>
              <a:rPr lang="sk-SK" sz="1100" smtClean="0">
                <a:solidFill>
                  <a:schemeClr val="tx2"/>
                </a:solidFill>
              </a:rPr>
              <a:t>	</a:t>
            </a:r>
            <a:r>
              <a:rPr lang="en-US" sz="1100" smtClean="0">
                <a:solidFill>
                  <a:schemeClr val="tx2"/>
                </a:solidFill>
              </a:rPr>
              <a:t>&lt;h:li&gt;</a:t>
            </a:r>
            <a:r>
              <a:rPr lang="en-US" sz="1100" smtClean="0"/>
              <a:t>Maximálne 3 ospravedlnenéneúčasti-spôsobnáhradyurčí cvičiaci</a:t>
            </a:r>
            <a:r>
              <a:rPr lang="en-US" sz="1100" smtClean="0">
                <a:solidFill>
                  <a:schemeClr val="tx2"/>
                </a:solidFill>
              </a:rPr>
              <a:t>&lt;/h:li&gt;</a:t>
            </a:r>
          </a:p>
          <a:p>
            <a:pPr marL="0" indent="0" defTabSz="363538">
              <a:buNone/>
            </a:pPr>
            <a:r>
              <a:rPr lang="sk-SK" sz="1100" smtClean="0">
                <a:solidFill>
                  <a:schemeClr val="tx2"/>
                </a:solidFill>
              </a:rPr>
              <a:t>	</a:t>
            </a:r>
            <a:r>
              <a:rPr lang="en-US" sz="1100" smtClean="0">
                <a:solidFill>
                  <a:schemeClr val="tx2"/>
                </a:solidFill>
              </a:rPr>
              <a:t>&lt;h:li&gt;</a:t>
            </a:r>
            <a:r>
              <a:rPr lang="en-US" sz="1100" smtClean="0"/>
              <a:t>Body za cvičenia – min 16, max 30 - rozdelenie 30 bodov = 100% je nasledovné</a:t>
            </a:r>
          </a:p>
          <a:p>
            <a:pPr marL="0" indent="0" defTabSz="363538">
              <a:buNone/>
            </a:pPr>
            <a:r>
              <a:rPr lang="sk-SK" sz="1100" smtClean="0">
                <a:solidFill>
                  <a:schemeClr val="tx2"/>
                </a:solidFill>
              </a:rPr>
              <a:t>		</a:t>
            </a:r>
            <a:r>
              <a:rPr lang="en-US" sz="1100" smtClean="0">
                <a:solidFill>
                  <a:schemeClr val="tx2"/>
                </a:solidFill>
              </a:rPr>
              <a:t>&lt;</a:t>
            </a:r>
            <a:r>
              <a:rPr lang="en-US" sz="1100" b="1" smtClean="0">
                <a:solidFill>
                  <a:schemeClr val="tx2"/>
                </a:solidFill>
              </a:rPr>
              <a:t>h:ul</a:t>
            </a:r>
            <a:r>
              <a:rPr lang="en-US" sz="1100" smtClean="0">
                <a:solidFill>
                  <a:schemeClr val="tx2"/>
                </a:solidFill>
              </a:rPr>
              <a:t>&gt;</a:t>
            </a:r>
          </a:p>
          <a:p>
            <a:pPr marL="0" indent="0" defTabSz="363538">
              <a:buNone/>
            </a:pPr>
            <a:r>
              <a:rPr lang="sk-SK" sz="1100" smtClean="0">
                <a:solidFill>
                  <a:schemeClr val="tx2"/>
                </a:solidFill>
              </a:rPr>
              <a:t>			</a:t>
            </a:r>
            <a:r>
              <a:rPr lang="en-US" sz="1100" smtClean="0">
                <a:solidFill>
                  <a:schemeClr val="tx2"/>
                </a:solidFill>
              </a:rPr>
              <a:t>&lt;h:li&gt;</a:t>
            </a:r>
            <a:r>
              <a:rPr lang="en-US" sz="1100" smtClean="0"/>
              <a:t>10% - 1. priebežná kontrola (test, písomka) v 5. týždni semestra</a:t>
            </a:r>
            <a:r>
              <a:rPr lang="en-US" sz="1100" smtClean="0">
                <a:solidFill>
                  <a:schemeClr val="tx2"/>
                </a:solidFill>
              </a:rPr>
              <a:t>&lt;/h:li&gt;</a:t>
            </a:r>
          </a:p>
          <a:p>
            <a:pPr marL="0" indent="0" defTabSz="363538">
              <a:buNone/>
            </a:pPr>
            <a:r>
              <a:rPr lang="sk-SK" sz="1100" smtClean="0">
                <a:solidFill>
                  <a:schemeClr val="tx2"/>
                </a:solidFill>
              </a:rPr>
              <a:t>			</a:t>
            </a:r>
            <a:r>
              <a:rPr lang="en-US" sz="1100" smtClean="0">
                <a:solidFill>
                  <a:schemeClr val="tx2"/>
                </a:solidFill>
              </a:rPr>
              <a:t>&lt;h:li&gt;</a:t>
            </a:r>
            <a:r>
              <a:rPr lang="en-US" sz="1100" smtClean="0"/>
              <a:t>10% - 2. priebežná kontrola (test, písomka) v 9. týždni semestra</a:t>
            </a:r>
            <a:r>
              <a:rPr lang="en-US" sz="1100" smtClean="0">
                <a:solidFill>
                  <a:schemeClr val="tx2"/>
                </a:solidFill>
              </a:rPr>
              <a:t>&lt;/h:li&gt;</a:t>
            </a:r>
          </a:p>
          <a:p>
            <a:pPr marL="0" indent="0" defTabSz="363538">
              <a:buNone/>
            </a:pPr>
            <a:r>
              <a:rPr lang="sk-SK" sz="1100" smtClean="0">
                <a:solidFill>
                  <a:schemeClr val="tx2"/>
                </a:solidFill>
              </a:rPr>
              <a:t>			</a:t>
            </a:r>
            <a:r>
              <a:rPr lang="en-US" sz="1100" smtClean="0">
                <a:solidFill>
                  <a:schemeClr val="tx2"/>
                </a:solidFill>
              </a:rPr>
              <a:t>&lt;h:li&gt;</a:t>
            </a:r>
            <a:r>
              <a:rPr lang="en-US" sz="1100" smtClean="0"/>
              <a:t>20% - záverečný test v 12. týždni semestra</a:t>
            </a:r>
            <a:r>
              <a:rPr lang="en-US" sz="1100" smtClean="0">
                <a:solidFill>
                  <a:schemeClr val="tx2"/>
                </a:solidFill>
              </a:rPr>
              <a:t>&lt;/h:li&gt;</a:t>
            </a:r>
          </a:p>
          <a:p>
            <a:pPr marL="0" indent="0" defTabSz="363538">
              <a:buNone/>
            </a:pPr>
            <a:r>
              <a:rPr lang="sk-SK" sz="1100" smtClean="0">
                <a:solidFill>
                  <a:schemeClr val="tx2"/>
                </a:solidFill>
              </a:rPr>
              <a:t>			</a:t>
            </a:r>
            <a:r>
              <a:rPr lang="en-US" sz="1100" smtClean="0">
                <a:solidFill>
                  <a:schemeClr val="tx2"/>
                </a:solidFill>
              </a:rPr>
              <a:t>&lt;h:li&gt;</a:t>
            </a:r>
            <a:r>
              <a:rPr lang="en-US" sz="1100" smtClean="0"/>
              <a:t>40% - zadanie, odovzdané v požadovanej kvalite a v určenom termíne</a:t>
            </a:r>
            <a:r>
              <a:rPr lang="en-US" sz="1100" smtClean="0">
                <a:solidFill>
                  <a:schemeClr val="tx2"/>
                </a:solidFill>
              </a:rPr>
              <a:t>&lt;/h:li&gt;</a:t>
            </a:r>
          </a:p>
          <a:p>
            <a:pPr marL="0" indent="0" defTabSz="363538">
              <a:buNone/>
            </a:pPr>
            <a:r>
              <a:rPr lang="sk-SK" sz="1100" smtClean="0">
                <a:solidFill>
                  <a:schemeClr val="tx2"/>
                </a:solidFill>
              </a:rPr>
              <a:t>			</a:t>
            </a:r>
            <a:r>
              <a:rPr lang="en-US" sz="1100" smtClean="0">
                <a:solidFill>
                  <a:schemeClr val="tx2"/>
                </a:solidFill>
              </a:rPr>
              <a:t>&lt;h:li&gt;</a:t>
            </a:r>
            <a:r>
              <a:rPr lang="en-US" sz="1100" smtClean="0"/>
              <a:t>10% - odovzdané výsledky úloh na samostatné riešenie, ktoré majú študenti priebežne odovzdávať po absolvovaní </a:t>
            </a:r>
            <a:endParaRPr lang="sk-SK" sz="1100" smtClean="0"/>
          </a:p>
          <a:p>
            <a:pPr marL="0" indent="0" defTabSz="363538">
              <a:buNone/>
            </a:pPr>
            <a:r>
              <a:rPr lang="sk-SK" sz="1100"/>
              <a:t>	</a:t>
            </a:r>
            <a:r>
              <a:rPr lang="sk-SK" sz="1100" smtClean="0"/>
              <a:t>		</a:t>
            </a:r>
            <a:r>
              <a:rPr lang="en-US" sz="1100" smtClean="0"/>
              <a:t>príslušného tematického celku</a:t>
            </a:r>
            <a:r>
              <a:rPr lang="en-US" sz="1100" smtClean="0">
                <a:solidFill>
                  <a:schemeClr val="tx2"/>
                </a:solidFill>
              </a:rPr>
              <a:t>&lt;/h:li&gt;</a:t>
            </a:r>
          </a:p>
          <a:p>
            <a:pPr marL="0" indent="0" defTabSz="363538">
              <a:buNone/>
            </a:pPr>
            <a:r>
              <a:rPr lang="sk-SK" sz="1100" smtClean="0">
                <a:solidFill>
                  <a:schemeClr val="tx2"/>
                </a:solidFill>
              </a:rPr>
              <a:t>			</a:t>
            </a:r>
            <a:r>
              <a:rPr lang="en-US" sz="1100" smtClean="0">
                <a:solidFill>
                  <a:schemeClr val="tx2"/>
                </a:solidFill>
              </a:rPr>
              <a:t>&lt;h:li&gt;</a:t>
            </a:r>
            <a:r>
              <a:rPr lang="en-US" sz="1100" smtClean="0"/>
              <a:t>10% - je k dispozícii jednotlivým vyučujúcim pre nimi definované aktivity (napr. aktivita na cvičeniach, krátke </a:t>
            </a:r>
            <a:endParaRPr lang="sk-SK" sz="1100" smtClean="0"/>
          </a:p>
          <a:p>
            <a:pPr marL="0" indent="0" defTabSz="363538">
              <a:buNone/>
            </a:pPr>
            <a:r>
              <a:rPr lang="sk-SK" sz="1100"/>
              <a:t>	</a:t>
            </a:r>
            <a:r>
              <a:rPr lang="sk-SK" sz="1100" smtClean="0"/>
              <a:t>		</a:t>
            </a:r>
            <a:r>
              <a:rPr lang="en-US" sz="1100" smtClean="0"/>
              <a:t>vedomostné</a:t>
            </a:r>
            <a:r>
              <a:rPr lang="sk-SK" sz="1100" smtClean="0"/>
              <a:t> </a:t>
            </a:r>
            <a:r>
              <a:rPr lang="en-US" sz="1100" smtClean="0"/>
              <a:t>previerky na jednotlivých cvičeniach, a pod.</a:t>
            </a:r>
            <a:r>
              <a:rPr lang="en-US" sz="1100" smtClean="0">
                <a:solidFill>
                  <a:schemeClr val="tx2"/>
                </a:solidFill>
              </a:rPr>
              <a:t>)&lt;/h:li&gt;</a:t>
            </a:r>
          </a:p>
          <a:p>
            <a:pPr marL="0" indent="0" defTabSz="363538">
              <a:buNone/>
            </a:pPr>
            <a:r>
              <a:rPr lang="sk-SK" sz="1100" smtClean="0">
                <a:solidFill>
                  <a:schemeClr val="tx2"/>
                </a:solidFill>
              </a:rPr>
              <a:t>			</a:t>
            </a:r>
            <a:r>
              <a:rPr lang="en-US" sz="1100" smtClean="0">
                <a:solidFill>
                  <a:schemeClr val="tx2"/>
                </a:solidFill>
              </a:rPr>
              <a:t>&lt;h:li&gt;</a:t>
            </a:r>
            <a:r>
              <a:rPr lang="en-US" sz="1100" smtClean="0"/>
              <a:t>každá hore definovaná aktivita musí byť splnená min na 51%</a:t>
            </a:r>
            <a:r>
              <a:rPr lang="en-US" sz="1100" smtClean="0">
                <a:solidFill>
                  <a:schemeClr val="tx2"/>
                </a:solidFill>
              </a:rPr>
              <a:t>&lt;/h:li&gt;</a:t>
            </a:r>
          </a:p>
          <a:p>
            <a:pPr marL="0" indent="0" defTabSz="363538">
              <a:buNone/>
            </a:pPr>
            <a:r>
              <a:rPr lang="sk-SK" sz="1100" smtClean="0">
                <a:solidFill>
                  <a:schemeClr val="tx2"/>
                </a:solidFill>
              </a:rPr>
              <a:t>		</a:t>
            </a:r>
            <a:r>
              <a:rPr lang="en-US" sz="1100" smtClean="0">
                <a:solidFill>
                  <a:schemeClr val="tx2"/>
                </a:solidFill>
              </a:rPr>
              <a:t>&lt;/</a:t>
            </a:r>
            <a:r>
              <a:rPr lang="en-US" sz="1100" b="1" smtClean="0">
                <a:solidFill>
                  <a:schemeClr val="tx2"/>
                </a:solidFill>
              </a:rPr>
              <a:t>h:ul</a:t>
            </a:r>
            <a:r>
              <a:rPr lang="en-US" sz="1100" smtClean="0">
                <a:solidFill>
                  <a:schemeClr val="tx2"/>
                </a:solidFill>
              </a:rPr>
              <a:t>&gt;</a:t>
            </a:r>
          </a:p>
          <a:p>
            <a:pPr marL="0" indent="0" defTabSz="363538">
              <a:buNone/>
            </a:pPr>
            <a:r>
              <a:rPr lang="sk-SK" sz="1100" smtClean="0">
                <a:solidFill>
                  <a:schemeClr val="tx2"/>
                </a:solidFill>
              </a:rPr>
              <a:t>	</a:t>
            </a:r>
            <a:r>
              <a:rPr lang="en-US" sz="1100" smtClean="0">
                <a:solidFill>
                  <a:schemeClr val="tx2"/>
                </a:solidFill>
              </a:rPr>
              <a:t>&lt;/h:li&gt;</a:t>
            </a:r>
          </a:p>
          <a:p>
            <a:pPr marL="0" indent="0" defTabSz="363538">
              <a:buNone/>
            </a:pPr>
            <a:r>
              <a:rPr lang="sk-SK" sz="1100" smtClean="0">
                <a:solidFill>
                  <a:schemeClr val="tx2"/>
                </a:solidFill>
              </a:rPr>
              <a:t>	</a:t>
            </a:r>
            <a:r>
              <a:rPr lang="en-US" sz="1100" smtClean="0">
                <a:solidFill>
                  <a:schemeClr val="tx2"/>
                </a:solidFill>
              </a:rPr>
              <a:t>&lt;h:li&gt;</a:t>
            </a:r>
            <a:r>
              <a:rPr lang="en-US" sz="1100" smtClean="0"/>
              <a:t>Milk</a:t>
            </a:r>
            <a:r>
              <a:rPr lang="en-US" sz="1100" smtClean="0">
                <a:solidFill>
                  <a:schemeClr val="tx2"/>
                </a:solidFill>
              </a:rPr>
              <a:t>&lt;/h:li&gt;</a:t>
            </a:r>
          </a:p>
          <a:p>
            <a:pPr marL="0" indent="0" defTabSz="363538">
              <a:buNone/>
            </a:pPr>
            <a:r>
              <a:rPr lang="sk-SK" sz="1100" smtClean="0">
                <a:solidFill>
                  <a:schemeClr val="tx2"/>
                </a:solidFill>
              </a:rPr>
              <a:t>	</a:t>
            </a:r>
            <a:r>
              <a:rPr lang="en-US" sz="1100" smtClean="0">
                <a:solidFill>
                  <a:schemeClr val="tx2"/>
                </a:solidFill>
              </a:rPr>
              <a:t>&lt;h:li&gt;</a:t>
            </a:r>
            <a:r>
              <a:rPr lang="en-US" sz="1100" smtClean="0"/>
              <a:t>Coffee</a:t>
            </a:r>
            <a:r>
              <a:rPr lang="en-US" sz="1100" smtClean="0">
                <a:solidFill>
                  <a:schemeClr val="tx2"/>
                </a:solidFill>
              </a:rPr>
              <a:t>&lt;/h:li&gt;</a:t>
            </a:r>
          </a:p>
          <a:p>
            <a:pPr marL="0" indent="0" defTabSz="363538">
              <a:buNone/>
            </a:pPr>
            <a:r>
              <a:rPr lang="sk-SK" sz="1100" smtClean="0">
                <a:solidFill>
                  <a:schemeClr val="tx2"/>
                </a:solidFill>
              </a:rPr>
              <a:t>	</a:t>
            </a:r>
            <a:r>
              <a:rPr lang="en-US" sz="1100" smtClean="0">
                <a:solidFill>
                  <a:schemeClr val="tx2"/>
                </a:solidFill>
              </a:rPr>
              <a:t>&lt;h:li&gt;</a:t>
            </a:r>
            <a:r>
              <a:rPr lang="en-US" sz="1100" smtClean="0"/>
              <a:t>Milk</a:t>
            </a:r>
            <a:r>
              <a:rPr lang="en-US" sz="1100" smtClean="0">
                <a:solidFill>
                  <a:schemeClr val="tx2"/>
                </a:solidFill>
              </a:rPr>
              <a:t>&lt;/h:li&gt;</a:t>
            </a:r>
          </a:p>
          <a:p>
            <a:pPr marL="0" indent="0" defTabSz="363538">
              <a:buNone/>
            </a:pPr>
            <a:r>
              <a:rPr lang="sk-SK" sz="1100" smtClean="0">
                <a:solidFill>
                  <a:schemeClr val="tx2"/>
                </a:solidFill>
              </a:rPr>
              <a:t>	</a:t>
            </a:r>
            <a:r>
              <a:rPr lang="en-US" sz="1100" smtClean="0">
                <a:solidFill>
                  <a:schemeClr val="tx2"/>
                </a:solidFill>
              </a:rPr>
              <a:t>&lt;h:li&gt;</a:t>
            </a:r>
            <a:r>
              <a:rPr lang="en-US" sz="1100" smtClean="0"/>
              <a:t>Coffee</a:t>
            </a:r>
            <a:r>
              <a:rPr lang="en-US" sz="1100" smtClean="0">
                <a:solidFill>
                  <a:schemeClr val="tx2"/>
                </a:solidFill>
              </a:rPr>
              <a:t>&lt;/h:li&gt;</a:t>
            </a:r>
          </a:p>
          <a:p>
            <a:pPr marL="0" indent="0" defTabSz="363538">
              <a:buNone/>
            </a:pPr>
            <a:r>
              <a:rPr lang="sk-SK" sz="1100" smtClean="0">
                <a:solidFill>
                  <a:schemeClr val="tx2"/>
                </a:solidFill>
              </a:rPr>
              <a:t>	</a:t>
            </a:r>
            <a:r>
              <a:rPr lang="en-US" sz="1100" smtClean="0">
                <a:solidFill>
                  <a:schemeClr val="tx2"/>
                </a:solidFill>
              </a:rPr>
              <a:t>&lt;h:li&gt;</a:t>
            </a:r>
            <a:r>
              <a:rPr lang="en-US" sz="1100" smtClean="0"/>
              <a:t>Milk</a:t>
            </a:r>
            <a:r>
              <a:rPr lang="en-US" sz="1100" smtClean="0">
                <a:solidFill>
                  <a:schemeClr val="tx2"/>
                </a:solidFill>
              </a:rPr>
              <a:t>&lt;/h:li&gt;</a:t>
            </a:r>
          </a:p>
          <a:p>
            <a:pPr marL="0" indent="0" defTabSz="363538">
              <a:buNone/>
            </a:pPr>
            <a:r>
              <a:rPr lang="en-US" sz="1100" smtClean="0">
                <a:solidFill>
                  <a:schemeClr val="tx2"/>
                </a:solidFill>
              </a:rPr>
              <a:t>&lt;/</a:t>
            </a:r>
            <a:r>
              <a:rPr lang="en-US" sz="1100" b="1" smtClean="0">
                <a:solidFill>
                  <a:schemeClr val="tx2"/>
                </a:solidFill>
              </a:rPr>
              <a:t>h:ol</a:t>
            </a:r>
            <a:r>
              <a:rPr lang="en-US" sz="1100" smtClean="0">
                <a:solidFill>
                  <a:schemeClr val="tx2"/>
                </a:solidFill>
              </a:rPr>
              <a:t>&gt;</a:t>
            </a:r>
            <a:endParaRPr lang="sk-SK" sz="110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100">
              <a:solidFill>
                <a:schemeClr val="tx2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564904"/>
            <a:ext cx="8591550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7270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Odkazy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odkaz na in</a:t>
            </a:r>
            <a:r>
              <a:rPr lang="sk-SK" smtClean="0"/>
              <a:t>é cvičenie:</a:t>
            </a:r>
          </a:p>
          <a:p>
            <a:pPr marL="0" indent="0" defTabSz="534988">
              <a:buNone/>
            </a:pPr>
            <a:r>
              <a:rPr lang="sk-SK" smtClean="0"/>
              <a:t>	</a:t>
            </a:r>
            <a:r>
              <a:rPr lang="en-US" smtClean="0">
                <a:solidFill>
                  <a:schemeClr val="tx2"/>
                </a:solidFill>
              </a:rPr>
              <a:t>&lt;</a:t>
            </a:r>
            <a:r>
              <a:rPr lang="sk-SK" b="1" smtClean="0">
                <a:solidFill>
                  <a:schemeClr val="tx2"/>
                </a:solidFill>
              </a:rPr>
              <a:t>link</a:t>
            </a:r>
            <a:r>
              <a:rPr lang="sk-SK" smtClean="0">
                <a:solidFill>
                  <a:schemeClr val="tx2"/>
                </a:solidFill>
              </a:rPr>
              <a:t> </a:t>
            </a:r>
            <a:r>
              <a:rPr lang="en-US" smtClean="0">
                <a:solidFill>
                  <a:srgbClr val="00B050"/>
                </a:solidFill>
              </a:rPr>
              <a:t>href</a:t>
            </a:r>
            <a:r>
              <a:rPr lang="en-US" smtClean="0"/>
              <a:t>=</a:t>
            </a:r>
            <a:r>
              <a:rPr lang="en-US" smtClean="0">
                <a:solidFill>
                  <a:schemeClr val="accent6"/>
                </a:solidFill>
              </a:rPr>
              <a:t>"04.html"</a:t>
            </a:r>
            <a:r>
              <a:rPr lang="en-US" smtClean="0">
                <a:solidFill>
                  <a:schemeClr val="tx2"/>
                </a:solidFill>
              </a:rPr>
              <a:t>&gt;</a:t>
            </a:r>
            <a:r>
              <a:rPr lang="en-US" smtClean="0"/>
              <a:t>Test A</a:t>
            </a:r>
            <a:r>
              <a:rPr lang="en-US" smtClean="0">
                <a:solidFill>
                  <a:schemeClr val="tx2"/>
                </a:solidFill>
              </a:rPr>
              <a:t>&lt;/</a:t>
            </a:r>
            <a:r>
              <a:rPr lang="sk-SK" b="1" smtClean="0">
                <a:solidFill>
                  <a:schemeClr val="tx2"/>
                </a:solidFill>
              </a:rPr>
              <a:t>link</a:t>
            </a:r>
            <a:r>
              <a:rPr lang="en-US" smtClean="0">
                <a:solidFill>
                  <a:schemeClr val="tx2"/>
                </a:solidFill>
              </a:rPr>
              <a:t>&gt;</a:t>
            </a:r>
            <a:endParaRPr lang="sk-SK" smtClean="0">
              <a:solidFill>
                <a:schemeClr val="tx2"/>
              </a:solidFill>
            </a:endParaRPr>
          </a:p>
          <a:p>
            <a:pPr defTabSz="534988"/>
            <a:r>
              <a:rPr lang="sk-SK" smtClean="0"/>
              <a:t>odkazy na webové stránky:</a:t>
            </a:r>
          </a:p>
          <a:p>
            <a:pPr marL="0" indent="0" defTabSz="534988">
              <a:buNone/>
            </a:pPr>
            <a:r>
              <a:rPr lang="sk-SK" smtClean="0"/>
              <a:t>	</a:t>
            </a:r>
            <a:r>
              <a:rPr lang="sk-SK" smtClean="0">
                <a:solidFill>
                  <a:schemeClr val="tx2"/>
                </a:solidFill>
              </a:rPr>
              <a:t>&lt;</a:t>
            </a:r>
            <a:r>
              <a:rPr lang="sk-SK" b="1" smtClean="0">
                <a:solidFill>
                  <a:schemeClr val="tx2"/>
                </a:solidFill>
              </a:rPr>
              <a:t>link</a:t>
            </a:r>
            <a:r>
              <a:rPr lang="sk-SK" smtClean="0">
                <a:solidFill>
                  <a:schemeClr val="tx2"/>
                </a:solidFill>
              </a:rPr>
              <a:t>&gt;</a:t>
            </a:r>
            <a:r>
              <a:rPr lang="sk-SK" smtClean="0"/>
              <a:t>https://moodle.fei.tuke.sk</a:t>
            </a:r>
            <a:r>
              <a:rPr lang="sk-SK" smtClean="0">
                <a:solidFill>
                  <a:schemeClr val="tx2"/>
                </a:solidFill>
              </a:rPr>
              <a:t>&lt;/</a:t>
            </a:r>
            <a:r>
              <a:rPr lang="sk-SK" b="1" smtClean="0">
                <a:solidFill>
                  <a:schemeClr val="tx2"/>
                </a:solidFill>
              </a:rPr>
              <a:t>link</a:t>
            </a:r>
            <a:r>
              <a:rPr lang="sk-SK" smtClean="0">
                <a:solidFill>
                  <a:schemeClr val="tx2"/>
                </a:solidFill>
              </a:rPr>
              <a:t>&gt;</a:t>
            </a:r>
          </a:p>
          <a:p>
            <a:pPr marL="0" indent="0" defTabSz="534988">
              <a:buNone/>
            </a:pPr>
            <a:r>
              <a:rPr lang="sk-SK" smtClean="0">
                <a:solidFill>
                  <a:schemeClr val="tx2"/>
                </a:solidFill>
              </a:rPr>
              <a:t>	&lt;</a:t>
            </a:r>
            <a:r>
              <a:rPr lang="sk-SK" b="1" smtClean="0">
                <a:solidFill>
                  <a:schemeClr val="tx2"/>
                </a:solidFill>
              </a:rPr>
              <a:t>link</a:t>
            </a:r>
            <a:r>
              <a:rPr lang="sk-SK" smtClean="0">
                <a:solidFill>
                  <a:schemeClr val="tx2"/>
                </a:solidFill>
              </a:rPr>
              <a:t> </a:t>
            </a:r>
            <a:r>
              <a:rPr lang="sk-SK">
                <a:solidFill>
                  <a:srgbClr val="00B050"/>
                </a:solidFill>
              </a:rPr>
              <a:t>href</a:t>
            </a:r>
            <a:r>
              <a:rPr lang="sk-SK"/>
              <a:t>=</a:t>
            </a:r>
            <a:r>
              <a:rPr lang="sk-SK">
                <a:solidFill>
                  <a:schemeClr val="accent6"/>
                </a:solidFill>
              </a:rPr>
              <a:t>„https://moodle.fei.tuke.sk</a:t>
            </a:r>
            <a:r>
              <a:rPr lang="en-US" smtClean="0">
                <a:solidFill>
                  <a:schemeClr val="accent6"/>
                </a:solidFill>
              </a:rPr>
              <a:t>”</a:t>
            </a:r>
            <a:r>
              <a:rPr lang="en-US" smtClean="0">
                <a:solidFill>
                  <a:schemeClr val="tx2"/>
                </a:solidFill>
              </a:rPr>
              <a:t>&gt;</a:t>
            </a:r>
          </a:p>
          <a:p>
            <a:pPr marL="0" indent="0" defTabSz="534988">
              <a:buNone/>
            </a:pPr>
            <a:r>
              <a:rPr lang="en-US">
                <a:solidFill>
                  <a:schemeClr val="tx2"/>
                </a:solidFill>
              </a:rPr>
              <a:t>	</a:t>
            </a:r>
            <a:r>
              <a:rPr lang="en-US" smtClean="0">
                <a:solidFill>
                  <a:schemeClr val="tx2"/>
                </a:solidFill>
              </a:rPr>
              <a:t>	</a:t>
            </a:r>
            <a:r>
              <a:rPr lang="en-US" smtClean="0"/>
              <a:t>Moodle</a:t>
            </a:r>
          </a:p>
          <a:p>
            <a:pPr marL="0" indent="0" defTabSz="534988">
              <a:buNone/>
            </a:pPr>
            <a:r>
              <a:rPr lang="en-US">
                <a:solidFill>
                  <a:schemeClr val="tx2"/>
                </a:solidFill>
              </a:rPr>
              <a:t>	</a:t>
            </a:r>
            <a:r>
              <a:rPr lang="en-US" smtClean="0">
                <a:solidFill>
                  <a:schemeClr val="tx2"/>
                </a:solidFill>
              </a:rPr>
              <a:t>&lt;</a:t>
            </a:r>
            <a:r>
              <a:rPr lang="sk-SK" smtClean="0">
                <a:solidFill>
                  <a:schemeClr val="tx2"/>
                </a:solidFill>
              </a:rPr>
              <a:t>/</a:t>
            </a:r>
            <a:r>
              <a:rPr lang="sk-SK" b="1" smtClean="0">
                <a:solidFill>
                  <a:schemeClr val="tx2"/>
                </a:solidFill>
              </a:rPr>
              <a:t>link</a:t>
            </a:r>
            <a:r>
              <a:rPr lang="sk-SK" smtClean="0">
                <a:solidFill>
                  <a:schemeClr val="tx2"/>
                </a:solidFill>
              </a:rPr>
              <a:t>&gt;</a:t>
            </a:r>
          </a:p>
          <a:p>
            <a:pPr defTabSz="534988"/>
            <a:r>
              <a:rPr lang="sk-SK" smtClean="0"/>
              <a:t>odkazy na zdroje:</a:t>
            </a:r>
          </a:p>
          <a:p>
            <a:pPr marL="0" indent="0" defTabSz="534988">
              <a:buNone/>
            </a:pPr>
            <a:r>
              <a:rPr lang="sk-SK" smtClean="0"/>
              <a:t>	</a:t>
            </a:r>
            <a:r>
              <a:rPr lang="en-US" smtClean="0">
                <a:solidFill>
                  <a:schemeClr val="tx2"/>
                </a:solidFill>
              </a:rPr>
              <a:t>&lt;</a:t>
            </a:r>
            <a:r>
              <a:rPr lang="sk-SK" b="1" smtClean="0">
                <a:solidFill>
                  <a:schemeClr val="tx2"/>
                </a:solidFill>
              </a:rPr>
              <a:t>link </a:t>
            </a:r>
            <a:r>
              <a:rPr lang="en-US" smtClean="0">
                <a:solidFill>
                  <a:srgbClr val="00B050"/>
                </a:solidFill>
              </a:rPr>
              <a:t>href</a:t>
            </a:r>
            <a:r>
              <a:rPr lang="en-US" smtClean="0"/>
              <a:t>=</a:t>
            </a:r>
            <a:r>
              <a:rPr lang="en-US" smtClean="0">
                <a:solidFill>
                  <a:schemeClr val="accent6"/>
                </a:solidFill>
              </a:rPr>
              <a:t>"resources/ZADANIE_B.pdf"</a:t>
            </a:r>
            <a:r>
              <a:rPr lang="en-US" smtClean="0">
                <a:solidFill>
                  <a:schemeClr val="tx2"/>
                </a:solidFill>
              </a:rPr>
              <a:t>&gt;</a:t>
            </a:r>
            <a:endParaRPr lang="sk-SK" smtClean="0">
              <a:solidFill>
                <a:schemeClr val="tx2"/>
              </a:solidFill>
            </a:endParaRPr>
          </a:p>
          <a:p>
            <a:pPr marL="0" indent="0" defTabSz="534988">
              <a:buNone/>
            </a:pPr>
            <a:r>
              <a:rPr lang="sk-SK">
                <a:solidFill>
                  <a:schemeClr val="tx2"/>
                </a:solidFill>
              </a:rPr>
              <a:t>	</a:t>
            </a:r>
            <a:r>
              <a:rPr lang="sk-SK" smtClean="0">
                <a:solidFill>
                  <a:schemeClr val="tx2"/>
                </a:solidFill>
              </a:rPr>
              <a:t>	</a:t>
            </a:r>
            <a:r>
              <a:rPr lang="sk-SK" smtClean="0"/>
              <a:t>Zadanie B</a:t>
            </a:r>
          </a:p>
          <a:p>
            <a:pPr marL="0" indent="0" defTabSz="534988">
              <a:buNone/>
            </a:pPr>
            <a:r>
              <a:rPr lang="sk-SK">
                <a:solidFill>
                  <a:schemeClr val="tx2"/>
                </a:solidFill>
              </a:rPr>
              <a:t>	</a:t>
            </a:r>
            <a:r>
              <a:rPr lang="en-US" smtClean="0">
                <a:solidFill>
                  <a:schemeClr val="tx2"/>
                </a:solidFill>
              </a:rPr>
              <a:t>&lt;/</a:t>
            </a:r>
            <a:r>
              <a:rPr lang="sk-SK" b="1" smtClean="0">
                <a:solidFill>
                  <a:schemeClr val="tx2"/>
                </a:solidFill>
              </a:rPr>
              <a:t>link</a:t>
            </a:r>
            <a:r>
              <a:rPr lang="en-US" smtClean="0">
                <a:solidFill>
                  <a:schemeClr val="tx2"/>
                </a:solidFill>
              </a:rPr>
              <a:t>&gt;</a:t>
            </a:r>
            <a:endParaRPr lang="sk-SK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0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Obrázky bez opisu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mtClean="0">
                <a:solidFill>
                  <a:schemeClr val="tx2"/>
                </a:solidFill>
              </a:rPr>
              <a:t>&lt;</a:t>
            </a:r>
            <a:r>
              <a:rPr lang="en-US" b="1" smtClean="0">
                <a:solidFill>
                  <a:schemeClr val="tx2"/>
                </a:solidFill>
              </a:rPr>
              <a:t>figure</a:t>
            </a:r>
            <a:r>
              <a:rPr lang="en-US" smtClean="0">
                <a:solidFill>
                  <a:schemeClr val="tx2"/>
                </a:solidFill>
              </a:rPr>
              <a:t>&gt;</a:t>
            </a:r>
          </a:p>
          <a:p>
            <a:pPr marL="0" indent="0">
              <a:buNone/>
            </a:pPr>
            <a:r>
              <a:rPr lang="en-US" smtClean="0">
                <a:solidFill>
                  <a:schemeClr val="tx2"/>
                </a:solidFill>
              </a:rPr>
              <a:t>	</a:t>
            </a:r>
            <a:r>
              <a:rPr lang="sk-SK" smtClean="0">
                <a:solidFill>
                  <a:schemeClr val="tx2"/>
                </a:solidFill>
              </a:rPr>
              <a:t>&lt;</a:t>
            </a:r>
            <a:r>
              <a:rPr lang="sk-SK" b="1" smtClean="0">
                <a:solidFill>
                  <a:schemeClr val="tx2"/>
                </a:solidFill>
              </a:rPr>
              <a:t>image</a:t>
            </a:r>
            <a:r>
              <a:rPr lang="sk-SK" smtClean="0">
                <a:solidFill>
                  <a:schemeClr val="tx2"/>
                </a:solidFill>
              </a:rPr>
              <a:t>&gt;</a:t>
            </a:r>
            <a:r>
              <a:rPr lang="sk-SK" smtClean="0"/>
              <a:t>ast_uzly.png</a:t>
            </a:r>
            <a:r>
              <a:rPr lang="sk-SK" smtClean="0">
                <a:solidFill>
                  <a:schemeClr val="tx2"/>
                </a:solidFill>
              </a:rPr>
              <a:t>&lt;/</a:t>
            </a:r>
            <a:r>
              <a:rPr lang="sk-SK" b="1" smtClean="0">
                <a:solidFill>
                  <a:schemeClr val="tx2"/>
                </a:solidFill>
              </a:rPr>
              <a:t>image</a:t>
            </a:r>
            <a:r>
              <a:rPr lang="sk-SK" smtClean="0">
                <a:solidFill>
                  <a:schemeClr val="tx2"/>
                </a:solidFill>
              </a:rPr>
              <a:t>&gt;</a:t>
            </a:r>
            <a:endParaRPr lang="en-US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mtClean="0">
                <a:solidFill>
                  <a:schemeClr val="tx2"/>
                </a:solidFill>
              </a:rPr>
              <a:t>&lt;/</a:t>
            </a:r>
            <a:r>
              <a:rPr lang="en-US" b="1" smtClean="0">
                <a:solidFill>
                  <a:schemeClr val="tx2"/>
                </a:solidFill>
              </a:rPr>
              <a:t>figure</a:t>
            </a:r>
            <a:r>
              <a:rPr lang="en-US" smtClean="0">
                <a:solidFill>
                  <a:schemeClr val="tx2"/>
                </a:solidFill>
              </a:rPr>
              <a:t>&gt;</a:t>
            </a:r>
            <a:endParaRPr lang="en-US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sk-SK" smtClean="0"/>
          </a:p>
          <a:p>
            <a:pPr marL="0" indent="0">
              <a:buNone/>
            </a:pPr>
            <a:endParaRPr lang="sk-SK" smtClean="0"/>
          </a:p>
          <a:p>
            <a:pPr marL="0" indent="0">
              <a:buNone/>
            </a:pPr>
            <a:endParaRPr lang="sk-SK"/>
          </a:p>
          <a:p>
            <a:pPr marL="0" indent="0">
              <a:buNone/>
            </a:pPr>
            <a:endParaRPr lang="sk-SK" smtClean="0"/>
          </a:p>
          <a:p>
            <a:pPr marL="0" indent="0">
              <a:buNone/>
            </a:pPr>
            <a:endParaRPr lang="sk-SK" smtClean="0"/>
          </a:p>
          <a:p>
            <a:r>
              <a:rPr lang="sk-SK" sz="2800" smtClean="0"/>
              <a:t>pozn.: súbor obrázku musí byť </a:t>
            </a:r>
          </a:p>
          <a:p>
            <a:pPr marL="0" indent="0">
              <a:buNone/>
            </a:pPr>
            <a:r>
              <a:rPr lang="sk-SK" sz="2800" smtClean="0"/>
              <a:t> uložený v adresári </a:t>
            </a:r>
            <a:r>
              <a:rPr lang="sk-SK" sz="2800" b="1" smtClean="0">
                <a:solidFill>
                  <a:schemeClr val="tx2"/>
                </a:solidFill>
              </a:rPr>
              <a:t>resources</a:t>
            </a:r>
            <a:endParaRPr lang="en-US" sz="2800" b="1">
              <a:solidFill>
                <a:schemeClr val="tx2"/>
              </a:solidFill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8908" y="1628800"/>
            <a:ext cx="1918558" cy="43924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590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Z</a:t>
            </a:r>
            <a:r>
              <a:rPr lang="sk-SK" smtClean="0"/>
              <a:t>ákladná štruktúra modulu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defTabSz="534988">
              <a:buNone/>
            </a:pPr>
            <a:r>
              <a:rPr lang="sk-SK" b="1" smtClean="0"/>
              <a:t>Modul</a:t>
            </a:r>
            <a:r>
              <a:rPr lang="sk-SK" smtClean="0"/>
              <a:t> </a:t>
            </a:r>
            <a:r>
              <a:rPr lang="en-US" smtClean="0"/>
              <a:t>(module)</a:t>
            </a:r>
            <a:endParaRPr lang="sk-SK" smtClean="0"/>
          </a:p>
          <a:p>
            <a:pPr marL="0" indent="0" defTabSz="534988">
              <a:buNone/>
            </a:pPr>
            <a:r>
              <a:rPr lang="sk-SK"/>
              <a:t>	</a:t>
            </a:r>
            <a:r>
              <a:rPr lang="sk-SK" smtClean="0"/>
              <a:t>- </a:t>
            </a:r>
            <a:r>
              <a:rPr lang="en-US" b="1" smtClean="0"/>
              <a:t>n</a:t>
            </a:r>
            <a:r>
              <a:rPr lang="sk-SK" b="1" smtClean="0"/>
              <a:t>ázov</a:t>
            </a:r>
            <a:r>
              <a:rPr lang="sk-SK" smtClean="0"/>
              <a:t> </a:t>
            </a:r>
            <a:r>
              <a:rPr lang="en-US" smtClean="0"/>
              <a:t>(title)</a:t>
            </a:r>
          </a:p>
          <a:p>
            <a:pPr marL="0" indent="0" defTabSz="534988">
              <a:buNone/>
            </a:pPr>
            <a:r>
              <a:rPr lang="en-US"/>
              <a:t>	</a:t>
            </a:r>
            <a:r>
              <a:rPr lang="en-US" smtClean="0"/>
              <a:t>- zoznam </a:t>
            </a:r>
            <a:r>
              <a:rPr lang="en-US" b="1" smtClean="0"/>
              <a:t>cie</a:t>
            </a:r>
            <a:r>
              <a:rPr lang="sk-SK" b="1" smtClean="0"/>
              <a:t>ľov </a:t>
            </a:r>
            <a:r>
              <a:rPr lang="en-US" smtClean="0"/>
              <a:t>(objective)</a:t>
            </a:r>
          </a:p>
          <a:p>
            <a:pPr marL="0" indent="0" defTabSz="534988">
              <a:buNone/>
            </a:pPr>
            <a:r>
              <a:rPr lang="en-US"/>
              <a:t>	</a:t>
            </a:r>
            <a:r>
              <a:rPr lang="en-US" smtClean="0"/>
              <a:t>- </a:t>
            </a:r>
            <a:r>
              <a:rPr lang="sk-SK" b="1" smtClean="0"/>
              <a:t>úvod</a:t>
            </a:r>
            <a:r>
              <a:rPr lang="sk-SK" smtClean="0"/>
              <a:t> (introduction)</a:t>
            </a:r>
            <a:endParaRPr lang="en-US" smtClean="0"/>
          </a:p>
          <a:p>
            <a:pPr marL="0" indent="0" defTabSz="534988">
              <a:buNone/>
            </a:pPr>
            <a:r>
              <a:rPr lang="en-US"/>
              <a:t>	</a:t>
            </a:r>
            <a:r>
              <a:rPr lang="en-US" smtClean="0"/>
              <a:t>- </a:t>
            </a:r>
            <a:r>
              <a:rPr lang="sk-SK" b="1" smtClean="0"/>
              <a:t>postup</a:t>
            </a:r>
            <a:r>
              <a:rPr lang="sk-SK" smtClean="0"/>
              <a:t> (</a:t>
            </a:r>
            <a:r>
              <a:rPr lang="en-US" smtClean="0"/>
              <a:t>zoznam </a:t>
            </a:r>
            <a:r>
              <a:rPr lang="sk-SK" b="1" smtClean="0"/>
              <a:t>krokov</a:t>
            </a:r>
            <a:r>
              <a:rPr lang="sk-SK" smtClean="0"/>
              <a:t> </a:t>
            </a:r>
            <a:r>
              <a:rPr lang="en-US" smtClean="0"/>
              <a:t>(step)</a:t>
            </a:r>
            <a:r>
              <a:rPr lang="sk-SK" smtClean="0"/>
              <a:t>)</a:t>
            </a:r>
          </a:p>
          <a:p>
            <a:pPr marL="0" indent="0" defTabSz="534988">
              <a:buNone/>
            </a:pPr>
            <a:r>
              <a:rPr lang="en-US"/>
              <a:t>	</a:t>
            </a:r>
            <a:r>
              <a:rPr lang="en-US" smtClean="0"/>
              <a:t>	- zoznam </a:t>
            </a:r>
            <a:r>
              <a:rPr lang="sk-SK" b="1" smtClean="0"/>
              <a:t>úloh</a:t>
            </a:r>
            <a:r>
              <a:rPr lang="en-US" smtClean="0"/>
              <a:t> (task)</a:t>
            </a:r>
            <a:endParaRPr lang="sk-SK" smtClean="0"/>
          </a:p>
          <a:p>
            <a:pPr marL="0" indent="0" defTabSz="534988">
              <a:buNone/>
            </a:pPr>
            <a:r>
              <a:rPr lang="sk-SK" smtClean="0"/>
              <a:t>	- zoznam </a:t>
            </a:r>
            <a:r>
              <a:rPr lang="sk-SK" b="1" smtClean="0"/>
              <a:t>zdrojov</a:t>
            </a:r>
            <a:r>
              <a:rPr lang="sk-SK" smtClean="0"/>
              <a:t> (resource)</a:t>
            </a:r>
            <a:endParaRPr lang="en-US" smtClean="0"/>
          </a:p>
          <a:p>
            <a:pPr marL="0" indent="0" defTabSz="534988">
              <a:buNone/>
            </a:pPr>
            <a:r>
              <a:rPr lang="en-US"/>
              <a:t>	</a:t>
            </a:r>
            <a:r>
              <a:rPr lang="en-US" smtClean="0"/>
              <a:t>- </a:t>
            </a:r>
            <a:r>
              <a:rPr lang="en-US" b="1" smtClean="0"/>
              <a:t>dopl</a:t>
            </a:r>
            <a:r>
              <a:rPr lang="sk-SK" b="1" smtClean="0"/>
              <a:t>ňujúce </a:t>
            </a:r>
            <a:r>
              <a:rPr lang="sk-SK" smtClean="0"/>
              <a:t>(additional)</a:t>
            </a:r>
          </a:p>
          <a:p>
            <a:pPr marL="0" indent="0" defTabSz="534988">
              <a:buNone/>
            </a:pPr>
            <a:r>
              <a:rPr lang="sk-SK"/>
              <a:t>	</a:t>
            </a:r>
            <a:r>
              <a:rPr lang="sk-SK" smtClean="0"/>
              <a:t>	- doplňujúce </a:t>
            </a:r>
            <a:r>
              <a:rPr lang="sk-SK" b="1" smtClean="0"/>
              <a:t>úlohy</a:t>
            </a:r>
            <a:r>
              <a:rPr lang="sk-SK" smtClean="0"/>
              <a:t> (task)</a:t>
            </a:r>
          </a:p>
          <a:p>
            <a:pPr marL="0" indent="0" defTabSz="534988">
              <a:buNone/>
            </a:pPr>
            <a:r>
              <a:rPr lang="sk-SK"/>
              <a:t>	</a:t>
            </a:r>
            <a:r>
              <a:rPr lang="sk-SK" smtClean="0"/>
              <a:t>	- doplňujúce </a:t>
            </a:r>
            <a:r>
              <a:rPr lang="sk-SK" b="1" smtClean="0"/>
              <a:t>zdroje</a:t>
            </a:r>
            <a:r>
              <a:rPr lang="sk-SK" smtClean="0"/>
              <a:t> (resource)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17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Obrázky</a:t>
            </a:r>
            <a:r>
              <a:rPr lang="en-US" smtClean="0"/>
              <a:t> s opisom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>
                <a:solidFill>
                  <a:schemeClr val="tx2"/>
                </a:solidFill>
              </a:rPr>
              <a:t>&lt;</a:t>
            </a:r>
            <a:r>
              <a:rPr lang="sk-SK" b="1">
                <a:solidFill>
                  <a:schemeClr val="tx2"/>
                </a:solidFill>
              </a:rPr>
              <a:t>figure</a:t>
            </a:r>
            <a:r>
              <a:rPr lang="sk-SK">
                <a:solidFill>
                  <a:schemeClr val="tx2"/>
                </a:solidFill>
              </a:rPr>
              <a:t>&gt;</a:t>
            </a:r>
            <a:endParaRPr lang="en-US">
              <a:solidFill>
                <a:schemeClr val="tx2"/>
              </a:solidFill>
            </a:endParaRPr>
          </a:p>
          <a:p>
            <a:pPr marL="0" indent="0" defTabSz="534988">
              <a:buNone/>
            </a:pPr>
            <a:r>
              <a:rPr lang="sk-SK" smtClean="0">
                <a:solidFill>
                  <a:schemeClr val="tx2"/>
                </a:solidFill>
              </a:rPr>
              <a:t>	&lt;</a:t>
            </a:r>
            <a:r>
              <a:rPr lang="sk-SK">
                <a:solidFill>
                  <a:schemeClr val="tx2"/>
                </a:solidFill>
              </a:rPr>
              <a:t>image</a:t>
            </a:r>
            <a:r>
              <a:rPr lang="sk-SK" smtClean="0">
                <a:solidFill>
                  <a:schemeClr val="tx2"/>
                </a:solidFill>
              </a:rPr>
              <a:t>&gt;</a:t>
            </a:r>
          </a:p>
          <a:p>
            <a:pPr marL="0" indent="0" defTabSz="534988">
              <a:buNone/>
            </a:pPr>
            <a:r>
              <a:rPr lang="sk-SK">
                <a:solidFill>
                  <a:schemeClr val="tx2"/>
                </a:solidFill>
              </a:rPr>
              <a:t>	</a:t>
            </a:r>
            <a:r>
              <a:rPr lang="sk-SK" smtClean="0">
                <a:solidFill>
                  <a:schemeClr val="tx2"/>
                </a:solidFill>
              </a:rPr>
              <a:t>	</a:t>
            </a:r>
            <a:r>
              <a:rPr lang="sk-SK" smtClean="0"/>
              <a:t>ast_uzly.png</a:t>
            </a:r>
          </a:p>
          <a:p>
            <a:pPr marL="0" indent="0" defTabSz="534988">
              <a:buNone/>
            </a:pPr>
            <a:r>
              <a:rPr lang="sk-SK">
                <a:solidFill>
                  <a:schemeClr val="tx2"/>
                </a:solidFill>
              </a:rPr>
              <a:t>	</a:t>
            </a:r>
            <a:r>
              <a:rPr lang="sk-SK" smtClean="0">
                <a:solidFill>
                  <a:schemeClr val="tx2"/>
                </a:solidFill>
              </a:rPr>
              <a:t>&lt;/</a:t>
            </a:r>
            <a:r>
              <a:rPr lang="sk-SK">
                <a:solidFill>
                  <a:schemeClr val="tx2"/>
                </a:solidFill>
              </a:rPr>
              <a:t>image&gt;</a:t>
            </a:r>
            <a:endParaRPr lang="en-US">
              <a:solidFill>
                <a:schemeClr val="tx2"/>
              </a:solidFill>
            </a:endParaRPr>
          </a:p>
          <a:p>
            <a:pPr marL="0" indent="0" defTabSz="534988">
              <a:buNone/>
            </a:pPr>
            <a:r>
              <a:rPr lang="sk-SK" smtClean="0"/>
              <a:t>	</a:t>
            </a:r>
            <a:r>
              <a:rPr lang="sk-SK" smtClean="0">
                <a:solidFill>
                  <a:schemeClr val="tx2"/>
                </a:solidFill>
              </a:rPr>
              <a:t>&lt;</a:t>
            </a:r>
            <a:r>
              <a:rPr lang="sk-SK">
                <a:solidFill>
                  <a:schemeClr val="tx2"/>
                </a:solidFill>
              </a:rPr>
              <a:t>caption&gt;</a:t>
            </a:r>
            <a:endParaRPr lang="en-US">
              <a:solidFill>
                <a:schemeClr val="tx2"/>
              </a:solidFill>
            </a:endParaRPr>
          </a:p>
          <a:p>
            <a:pPr marL="0" indent="0" defTabSz="534988">
              <a:buNone/>
            </a:pPr>
            <a:r>
              <a:rPr lang="sk-SK" smtClean="0"/>
              <a:t>		</a:t>
            </a:r>
            <a:r>
              <a:rPr lang="en-US" smtClean="0"/>
              <a:t>Abstraktn</a:t>
            </a:r>
            <a:r>
              <a:rPr lang="sk-SK" smtClean="0"/>
              <a:t>ý syntaktický strom s </a:t>
            </a:r>
          </a:p>
          <a:p>
            <a:pPr marL="0" indent="0" defTabSz="534988">
              <a:buNone/>
            </a:pPr>
            <a:r>
              <a:rPr lang="sk-SK" smtClean="0"/>
              <a:t>		označením listových uzlov.</a:t>
            </a:r>
            <a:endParaRPr lang="en-US"/>
          </a:p>
          <a:p>
            <a:pPr marL="0" indent="0" defTabSz="534988">
              <a:buNone/>
            </a:pPr>
            <a:r>
              <a:rPr lang="sk-SK" smtClean="0"/>
              <a:t>	</a:t>
            </a:r>
            <a:r>
              <a:rPr lang="sk-SK" smtClean="0">
                <a:solidFill>
                  <a:schemeClr val="tx2"/>
                </a:solidFill>
              </a:rPr>
              <a:t>&lt;/</a:t>
            </a:r>
            <a:r>
              <a:rPr lang="sk-SK">
                <a:solidFill>
                  <a:schemeClr val="tx2"/>
                </a:solidFill>
              </a:rPr>
              <a:t>caption&gt;</a:t>
            </a:r>
            <a:endParaRPr lang="en-US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sk-SK" smtClean="0">
                <a:solidFill>
                  <a:schemeClr val="tx2"/>
                </a:solidFill>
              </a:rPr>
              <a:t>&lt;/</a:t>
            </a:r>
            <a:r>
              <a:rPr lang="sk-SK" b="1">
                <a:solidFill>
                  <a:schemeClr val="tx2"/>
                </a:solidFill>
              </a:rPr>
              <a:t>figure</a:t>
            </a:r>
            <a:r>
              <a:rPr lang="sk-SK">
                <a:solidFill>
                  <a:schemeClr val="tx2"/>
                </a:solidFill>
              </a:rPr>
              <a:t>&gt;</a:t>
            </a:r>
            <a:endParaRPr lang="en-US">
              <a:solidFill>
                <a:schemeClr val="tx2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772816"/>
            <a:ext cx="4422410" cy="4050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438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Tabuľky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k-SK" sz="1100">
                <a:solidFill>
                  <a:schemeClr val="tx2"/>
                </a:solidFill>
              </a:rPr>
              <a:t>&lt;</a:t>
            </a:r>
            <a:r>
              <a:rPr lang="sk-SK" sz="1100" b="1">
                <a:solidFill>
                  <a:schemeClr val="tx2"/>
                </a:solidFill>
              </a:rPr>
              <a:t>table</a:t>
            </a:r>
            <a:r>
              <a:rPr lang="sk-SK" sz="1100">
                <a:solidFill>
                  <a:schemeClr val="tx2"/>
                </a:solidFill>
              </a:rPr>
              <a:t>&gt;</a:t>
            </a:r>
            <a:endParaRPr lang="en-US" sz="1100">
              <a:solidFill>
                <a:schemeClr val="tx2"/>
              </a:solidFill>
            </a:endParaRPr>
          </a:p>
          <a:p>
            <a:pPr marL="0" indent="0" defTabSz="450850">
              <a:buNone/>
              <a:tabLst>
                <a:tab pos="266700" algn="l"/>
              </a:tabLst>
            </a:pPr>
            <a:r>
              <a:rPr lang="sk-SK" sz="1100" smtClean="0">
                <a:solidFill>
                  <a:schemeClr val="tx2"/>
                </a:solidFill>
              </a:rPr>
              <a:t>	&lt;</a:t>
            </a:r>
            <a:r>
              <a:rPr lang="sk-SK" sz="1100">
                <a:solidFill>
                  <a:schemeClr val="tx2"/>
                </a:solidFill>
              </a:rPr>
              <a:t>caption&gt;</a:t>
            </a:r>
            <a:r>
              <a:rPr lang="sk-SK" sz="1100"/>
              <a:t>Toto je tabulka</a:t>
            </a:r>
            <a:r>
              <a:rPr lang="sk-SK" sz="1100">
                <a:solidFill>
                  <a:schemeClr val="tx2"/>
                </a:solidFill>
              </a:rPr>
              <a:t>&lt;/caption</a:t>
            </a:r>
            <a:r>
              <a:rPr lang="sk-SK" sz="1100" smtClean="0">
                <a:solidFill>
                  <a:schemeClr val="tx2"/>
                </a:solidFill>
              </a:rPr>
              <a:t>&gt;</a:t>
            </a:r>
          </a:p>
          <a:p>
            <a:pPr marL="0" indent="0" defTabSz="450850">
              <a:buNone/>
              <a:tabLst>
                <a:tab pos="266700" algn="l"/>
              </a:tabLst>
            </a:pPr>
            <a:r>
              <a:rPr lang="sk-SK" sz="1100">
                <a:solidFill>
                  <a:schemeClr val="tx2"/>
                </a:solidFill>
              </a:rPr>
              <a:t>	</a:t>
            </a:r>
            <a:r>
              <a:rPr lang="sk-SK" sz="1100" smtClean="0">
                <a:solidFill>
                  <a:schemeClr val="tx2"/>
                </a:solidFill>
              </a:rPr>
              <a:t>&lt;</a:t>
            </a:r>
            <a:r>
              <a:rPr lang="sk-SK" sz="1100">
                <a:solidFill>
                  <a:schemeClr val="tx2"/>
                </a:solidFill>
              </a:rPr>
              <a:t>header</a:t>
            </a:r>
            <a:r>
              <a:rPr lang="sk-SK" sz="1100" smtClean="0">
                <a:solidFill>
                  <a:schemeClr val="tx2"/>
                </a:solidFill>
              </a:rPr>
              <a:t>&gt;</a:t>
            </a:r>
          </a:p>
          <a:p>
            <a:pPr marL="0" indent="0" defTabSz="633413">
              <a:buNone/>
              <a:tabLst>
                <a:tab pos="266700" algn="l"/>
              </a:tabLst>
            </a:pPr>
            <a:r>
              <a:rPr lang="sk-SK" sz="1100">
                <a:solidFill>
                  <a:schemeClr val="tx2"/>
                </a:solidFill>
              </a:rPr>
              <a:t>	</a:t>
            </a:r>
            <a:r>
              <a:rPr lang="sk-SK" sz="1100" smtClean="0">
                <a:solidFill>
                  <a:schemeClr val="tx2"/>
                </a:solidFill>
              </a:rPr>
              <a:t>	&lt;</a:t>
            </a:r>
            <a:r>
              <a:rPr lang="sk-SK" sz="1100">
                <a:solidFill>
                  <a:schemeClr val="tx2"/>
                </a:solidFill>
              </a:rPr>
              <a:t>col&gt;</a:t>
            </a:r>
            <a:r>
              <a:rPr lang="sk-SK" sz="1100"/>
              <a:t>Meno</a:t>
            </a:r>
            <a:r>
              <a:rPr lang="sk-SK" sz="1100">
                <a:solidFill>
                  <a:schemeClr val="tx2"/>
                </a:solidFill>
              </a:rPr>
              <a:t>&lt;/col</a:t>
            </a:r>
            <a:r>
              <a:rPr lang="sk-SK" sz="1100" smtClean="0">
                <a:solidFill>
                  <a:schemeClr val="tx2"/>
                </a:solidFill>
              </a:rPr>
              <a:t>&gt;</a:t>
            </a:r>
          </a:p>
          <a:p>
            <a:pPr marL="0" indent="0" defTabSz="633413">
              <a:buNone/>
              <a:tabLst>
                <a:tab pos="266700" algn="l"/>
              </a:tabLst>
            </a:pPr>
            <a:r>
              <a:rPr lang="sk-SK" sz="1100">
                <a:solidFill>
                  <a:schemeClr val="tx2"/>
                </a:solidFill>
              </a:rPr>
              <a:t>	</a:t>
            </a:r>
            <a:r>
              <a:rPr lang="sk-SK" sz="1100" smtClean="0">
                <a:solidFill>
                  <a:schemeClr val="tx2"/>
                </a:solidFill>
              </a:rPr>
              <a:t>	&lt;</a:t>
            </a:r>
            <a:r>
              <a:rPr lang="sk-SK" sz="1100">
                <a:solidFill>
                  <a:schemeClr val="tx2"/>
                </a:solidFill>
              </a:rPr>
              <a:t>col&gt;</a:t>
            </a:r>
            <a:r>
              <a:rPr lang="sk-SK" sz="1100"/>
              <a:t>Priezvisko</a:t>
            </a:r>
            <a:r>
              <a:rPr lang="sk-SK" sz="1100">
                <a:solidFill>
                  <a:schemeClr val="tx2"/>
                </a:solidFill>
              </a:rPr>
              <a:t>&lt;/col</a:t>
            </a:r>
            <a:r>
              <a:rPr lang="sk-SK" sz="1100" smtClean="0">
                <a:solidFill>
                  <a:schemeClr val="tx2"/>
                </a:solidFill>
              </a:rPr>
              <a:t>&gt;</a:t>
            </a:r>
          </a:p>
          <a:p>
            <a:pPr marL="0" indent="0" defTabSz="633413">
              <a:buNone/>
              <a:tabLst>
                <a:tab pos="266700" algn="l"/>
              </a:tabLst>
            </a:pPr>
            <a:r>
              <a:rPr lang="sk-SK" sz="1100">
                <a:solidFill>
                  <a:schemeClr val="tx2"/>
                </a:solidFill>
              </a:rPr>
              <a:t>	</a:t>
            </a:r>
            <a:r>
              <a:rPr lang="sk-SK" sz="1100" smtClean="0">
                <a:solidFill>
                  <a:schemeClr val="tx2"/>
                </a:solidFill>
              </a:rPr>
              <a:t>	&lt;</a:t>
            </a:r>
            <a:r>
              <a:rPr lang="sk-SK" sz="1100">
                <a:solidFill>
                  <a:schemeClr val="tx2"/>
                </a:solidFill>
              </a:rPr>
              <a:t>col&gt;</a:t>
            </a:r>
            <a:r>
              <a:rPr lang="sk-SK" sz="1100"/>
              <a:t>Vek</a:t>
            </a:r>
            <a:r>
              <a:rPr lang="sk-SK" sz="1100">
                <a:solidFill>
                  <a:schemeClr val="tx2"/>
                </a:solidFill>
              </a:rPr>
              <a:t>&lt;/col</a:t>
            </a:r>
            <a:r>
              <a:rPr lang="sk-SK" sz="1100" smtClean="0">
                <a:solidFill>
                  <a:schemeClr val="tx2"/>
                </a:solidFill>
              </a:rPr>
              <a:t>&gt;</a:t>
            </a:r>
          </a:p>
          <a:p>
            <a:pPr marL="0" indent="0" defTabSz="633413">
              <a:buNone/>
              <a:tabLst>
                <a:tab pos="266700" algn="l"/>
              </a:tabLst>
            </a:pPr>
            <a:r>
              <a:rPr lang="sk-SK" sz="1100">
                <a:solidFill>
                  <a:schemeClr val="tx2"/>
                </a:solidFill>
              </a:rPr>
              <a:t>	</a:t>
            </a:r>
            <a:r>
              <a:rPr lang="sk-SK" sz="1100" smtClean="0">
                <a:solidFill>
                  <a:schemeClr val="tx2"/>
                </a:solidFill>
              </a:rPr>
              <a:t>&lt;/</a:t>
            </a:r>
            <a:r>
              <a:rPr lang="sk-SK" sz="1100">
                <a:solidFill>
                  <a:schemeClr val="tx2"/>
                </a:solidFill>
              </a:rPr>
              <a:t>header</a:t>
            </a:r>
            <a:r>
              <a:rPr lang="sk-SK" sz="1100" smtClean="0">
                <a:solidFill>
                  <a:schemeClr val="tx2"/>
                </a:solidFill>
              </a:rPr>
              <a:t>&gt;</a:t>
            </a:r>
          </a:p>
          <a:p>
            <a:pPr marL="0" indent="0" defTabSz="633413">
              <a:buNone/>
              <a:tabLst>
                <a:tab pos="266700" algn="l"/>
              </a:tabLst>
            </a:pPr>
            <a:r>
              <a:rPr lang="sk-SK" sz="1100">
                <a:solidFill>
                  <a:schemeClr val="tx2"/>
                </a:solidFill>
              </a:rPr>
              <a:t>	</a:t>
            </a:r>
            <a:r>
              <a:rPr lang="sk-SK" sz="1100" smtClean="0">
                <a:solidFill>
                  <a:schemeClr val="tx2"/>
                </a:solidFill>
              </a:rPr>
              <a:t>&lt;</a:t>
            </a:r>
            <a:r>
              <a:rPr lang="sk-SK" sz="1100">
                <a:solidFill>
                  <a:schemeClr val="tx2"/>
                </a:solidFill>
              </a:rPr>
              <a:t>row</a:t>
            </a:r>
            <a:r>
              <a:rPr lang="sk-SK" sz="1100" smtClean="0">
                <a:solidFill>
                  <a:schemeClr val="tx2"/>
                </a:solidFill>
              </a:rPr>
              <a:t>&gt;</a:t>
            </a:r>
          </a:p>
          <a:p>
            <a:pPr marL="0" indent="0" defTabSz="633413">
              <a:buNone/>
              <a:tabLst>
                <a:tab pos="266700" algn="l"/>
              </a:tabLst>
            </a:pPr>
            <a:r>
              <a:rPr lang="sk-SK" sz="1100">
                <a:solidFill>
                  <a:schemeClr val="tx2"/>
                </a:solidFill>
              </a:rPr>
              <a:t>	</a:t>
            </a:r>
            <a:r>
              <a:rPr lang="sk-SK" sz="1100" smtClean="0">
                <a:solidFill>
                  <a:schemeClr val="tx2"/>
                </a:solidFill>
              </a:rPr>
              <a:t>	&lt;</a:t>
            </a:r>
            <a:r>
              <a:rPr lang="sk-SK" sz="1100">
                <a:solidFill>
                  <a:schemeClr val="tx2"/>
                </a:solidFill>
              </a:rPr>
              <a:t>col&gt;</a:t>
            </a:r>
            <a:r>
              <a:rPr lang="sk-SK" sz="1100"/>
              <a:t>John</a:t>
            </a:r>
            <a:r>
              <a:rPr lang="sk-SK" sz="1100">
                <a:solidFill>
                  <a:schemeClr val="tx2"/>
                </a:solidFill>
              </a:rPr>
              <a:t>&lt;/col</a:t>
            </a:r>
            <a:r>
              <a:rPr lang="sk-SK" sz="1100" smtClean="0">
                <a:solidFill>
                  <a:schemeClr val="tx2"/>
                </a:solidFill>
              </a:rPr>
              <a:t>&gt;</a:t>
            </a:r>
          </a:p>
          <a:p>
            <a:pPr marL="0" indent="0" defTabSz="633413">
              <a:buNone/>
              <a:tabLst>
                <a:tab pos="266700" algn="l"/>
              </a:tabLst>
            </a:pPr>
            <a:r>
              <a:rPr lang="sk-SK" sz="1100">
                <a:solidFill>
                  <a:schemeClr val="tx2"/>
                </a:solidFill>
              </a:rPr>
              <a:t>	</a:t>
            </a:r>
            <a:r>
              <a:rPr lang="sk-SK" sz="1100" smtClean="0">
                <a:solidFill>
                  <a:schemeClr val="tx2"/>
                </a:solidFill>
              </a:rPr>
              <a:t>	&lt;</a:t>
            </a:r>
            <a:r>
              <a:rPr lang="sk-SK" sz="1100">
                <a:solidFill>
                  <a:schemeClr val="tx2"/>
                </a:solidFill>
              </a:rPr>
              <a:t>col&gt;</a:t>
            </a:r>
            <a:r>
              <a:rPr lang="sk-SK" sz="1100"/>
              <a:t>Snow</a:t>
            </a:r>
            <a:r>
              <a:rPr lang="sk-SK" sz="1100">
                <a:solidFill>
                  <a:schemeClr val="tx2"/>
                </a:solidFill>
              </a:rPr>
              <a:t>&lt;/col</a:t>
            </a:r>
            <a:r>
              <a:rPr lang="sk-SK" sz="1100" smtClean="0">
                <a:solidFill>
                  <a:schemeClr val="tx2"/>
                </a:solidFill>
              </a:rPr>
              <a:t>&gt;</a:t>
            </a:r>
          </a:p>
          <a:p>
            <a:pPr marL="0" indent="0" defTabSz="633413">
              <a:buNone/>
              <a:tabLst>
                <a:tab pos="266700" algn="l"/>
              </a:tabLst>
            </a:pPr>
            <a:r>
              <a:rPr lang="sk-SK" sz="1100">
                <a:solidFill>
                  <a:schemeClr val="tx2"/>
                </a:solidFill>
              </a:rPr>
              <a:t>	</a:t>
            </a:r>
            <a:r>
              <a:rPr lang="sk-SK" sz="1100" smtClean="0">
                <a:solidFill>
                  <a:schemeClr val="tx2"/>
                </a:solidFill>
              </a:rPr>
              <a:t>	&lt;</a:t>
            </a:r>
            <a:r>
              <a:rPr lang="sk-SK" sz="1100">
                <a:solidFill>
                  <a:schemeClr val="tx2"/>
                </a:solidFill>
              </a:rPr>
              <a:t>col&gt;</a:t>
            </a:r>
            <a:r>
              <a:rPr lang="sk-SK" sz="1100"/>
              <a:t>28</a:t>
            </a:r>
            <a:r>
              <a:rPr lang="sk-SK" sz="1100">
                <a:solidFill>
                  <a:schemeClr val="tx2"/>
                </a:solidFill>
              </a:rPr>
              <a:t>&lt;/col</a:t>
            </a:r>
            <a:r>
              <a:rPr lang="sk-SK" sz="1100" smtClean="0">
                <a:solidFill>
                  <a:schemeClr val="tx2"/>
                </a:solidFill>
              </a:rPr>
              <a:t>&gt;</a:t>
            </a:r>
          </a:p>
          <a:p>
            <a:pPr marL="0" indent="0" defTabSz="633413">
              <a:buNone/>
              <a:tabLst>
                <a:tab pos="266700" algn="l"/>
              </a:tabLst>
            </a:pPr>
            <a:r>
              <a:rPr lang="sk-SK" sz="1100" smtClean="0">
                <a:solidFill>
                  <a:schemeClr val="tx2"/>
                </a:solidFill>
              </a:rPr>
              <a:t>	&lt;/</a:t>
            </a:r>
            <a:r>
              <a:rPr lang="sk-SK" sz="1100">
                <a:solidFill>
                  <a:schemeClr val="tx2"/>
                </a:solidFill>
              </a:rPr>
              <a:t>row</a:t>
            </a:r>
            <a:r>
              <a:rPr lang="sk-SK" sz="1100" smtClean="0">
                <a:solidFill>
                  <a:schemeClr val="tx2"/>
                </a:solidFill>
              </a:rPr>
              <a:t>&gt;</a:t>
            </a:r>
          </a:p>
          <a:p>
            <a:pPr marL="0" indent="0" defTabSz="633413">
              <a:buNone/>
              <a:tabLst>
                <a:tab pos="266700" algn="l"/>
              </a:tabLst>
            </a:pPr>
            <a:r>
              <a:rPr lang="sk-SK" sz="1100" smtClean="0">
                <a:solidFill>
                  <a:schemeClr val="tx2"/>
                </a:solidFill>
              </a:rPr>
              <a:t>	&lt;</a:t>
            </a:r>
            <a:r>
              <a:rPr lang="sk-SK" sz="1100">
                <a:solidFill>
                  <a:schemeClr val="tx2"/>
                </a:solidFill>
              </a:rPr>
              <a:t>row</a:t>
            </a:r>
            <a:r>
              <a:rPr lang="sk-SK" sz="1100" smtClean="0">
                <a:solidFill>
                  <a:schemeClr val="tx2"/>
                </a:solidFill>
              </a:rPr>
              <a:t>&gt;</a:t>
            </a:r>
          </a:p>
          <a:p>
            <a:pPr marL="0" indent="0" defTabSz="633413">
              <a:buNone/>
              <a:tabLst>
                <a:tab pos="266700" algn="l"/>
              </a:tabLst>
            </a:pPr>
            <a:r>
              <a:rPr lang="sk-SK" sz="1100" smtClean="0">
                <a:solidFill>
                  <a:schemeClr val="tx2"/>
                </a:solidFill>
              </a:rPr>
              <a:t>		&lt;</a:t>
            </a:r>
            <a:r>
              <a:rPr lang="sk-SK" sz="1100">
                <a:solidFill>
                  <a:schemeClr val="tx2"/>
                </a:solidFill>
              </a:rPr>
              <a:t>col&gt;</a:t>
            </a:r>
            <a:r>
              <a:rPr lang="sk-SK" sz="1100"/>
              <a:t>Mike</a:t>
            </a:r>
            <a:r>
              <a:rPr lang="sk-SK" sz="1100">
                <a:solidFill>
                  <a:schemeClr val="tx2"/>
                </a:solidFill>
              </a:rPr>
              <a:t>&lt;/col</a:t>
            </a:r>
            <a:r>
              <a:rPr lang="sk-SK" sz="1100" smtClean="0">
                <a:solidFill>
                  <a:schemeClr val="tx2"/>
                </a:solidFill>
              </a:rPr>
              <a:t>&gt;</a:t>
            </a:r>
          </a:p>
          <a:p>
            <a:pPr marL="0" indent="0" defTabSz="633413">
              <a:buNone/>
              <a:tabLst>
                <a:tab pos="266700" algn="l"/>
              </a:tabLst>
            </a:pPr>
            <a:r>
              <a:rPr lang="sk-SK" sz="1100" smtClean="0">
                <a:solidFill>
                  <a:schemeClr val="tx2"/>
                </a:solidFill>
              </a:rPr>
              <a:t>		&lt;</a:t>
            </a:r>
            <a:r>
              <a:rPr lang="sk-SK" sz="1100">
                <a:solidFill>
                  <a:schemeClr val="tx2"/>
                </a:solidFill>
              </a:rPr>
              <a:t>col&gt;</a:t>
            </a:r>
            <a:r>
              <a:rPr lang="sk-SK" sz="1100"/>
              <a:t>Shinoda</a:t>
            </a:r>
            <a:r>
              <a:rPr lang="sk-SK" sz="1100">
                <a:solidFill>
                  <a:schemeClr val="tx2"/>
                </a:solidFill>
              </a:rPr>
              <a:t>&lt;/col</a:t>
            </a:r>
            <a:r>
              <a:rPr lang="sk-SK" sz="1100" smtClean="0">
                <a:solidFill>
                  <a:schemeClr val="tx2"/>
                </a:solidFill>
              </a:rPr>
              <a:t>&gt;</a:t>
            </a:r>
          </a:p>
          <a:p>
            <a:pPr marL="0" indent="0" defTabSz="633413">
              <a:buNone/>
              <a:tabLst>
                <a:tab pos="266700" algn="l"/>
              </a:tabLst>
            </a:pPr>
            <a:r>
              <a:rPr lang="sk-SK" sz="1100" smtClean="0">
                <a:solidFill>
                  <a:schemeClr val="tx2"/>
                </a:solidFill>
              </a:rPr>
              <a:t>		&lt;</a:t>
            </a:r>
            <a:r>
              <a:rPr lang="sk-SK" sz="1100">
                <a:solidFill>
                  <a:schemeClr val="tx2"/>
                </a:solidFill>
              </a:rPr>
              <a:t>col&gt;</a:t>
            </a:r>
            <a:r>
              <a:rPr lang="sk-SK" sz="1100"/>
              <a:t>30</a:t>
            </a:r>
            <a:r>
              <a:rPr lang="sk-SK" sz="1100">
                <a:solidFill>
                  <a:schemeClr val="tx2"/>
                </a:solidFill>
              </a:rPr>
              <a:t>&lt;/col</a:t>
            </a:r>
            <a:r>
              <a:rPr lang="sk-SK" sz="1100" smtClean="0">
                <a:solidFill>
                  <a:schemeClr val="tx2"/>
                </a:solidFill>
              </a:rPr>
              <a:t>&gt;</a:t>
            </a:r>
          </a:p>
          <a:p>
            <a:pPr marL="0" indent="0" defTabSz="633413">
              <a:buNone/>
              <a:tabLst>
                <a:tab pos="266700" algn="l"/>
              </a:tabLst>
            </a:pPr>
            <a:r>
              <a:rPr lang="sk-SK" sz="1100" smtClean="0">
                <a:solidFill>
                  <a:schemeClr val="tx2"/>
                </a:solidFill>
              </a:rPr>
              <a:t>	&lt;/</a:t>
            </a:r>
            <a:r>
              <a:rPr lang="sk-SK" sz="1100">
                <a:solidFill>
                  <a:schemeClr val="tx2"/>
                </a:solidFill>
              </a:rPr>
              <a:t>row</a:t>
            </a:r>
            <a:r>
              <a:rPr lang="sk-SK" sz="1100" smtClean="0">
                <a:solidFill>
                  <a:schemeClr val="tx2"/>
                </a:solidFill>
              </a:rPr>
              <a:t>&gt;</a:t>
            </a:r>
          </a:p>
          <a:p>
            <a:pPr marL="0" indent="0" defTabSz="633413">
              <a:buNone/>
              <a:tabLst>
                <a:tab pos="266700" algn="l"/>
              </a:tabLst>
            </a:pPr>
            <a:r>
              <a:rPr lang="sk-SK" sz="1100" smtClean="0">
                <a:solidFill>
                  <a:schemeClr val="tx2"/>
                </a:solidFill>
              </a:rPr>
              <a:t>	&lt;</a:t>
            </a:r>
            <a:r>
              <a:rPr lang="sk-SK" sz="1100">
                <a:solidFill>
                  <a:schemeClr val="tx2"/>
                </a:solidFill>
              </a:rPr>
              <a:t>row</a:t>
            </a:r>
            <a:r>
              <a:rPr lang="sk-SK" sz="1100" smtClean="0">
                <a:solidFill>
                  <a:schemeClr val="tx2"/>
                </a:solidFill>
              </a:rPr>
              <a:t>&gt;</a:t>
            </a:r>
          </a:p>
          <a:p>
            <a:pPr marL="0" indent="0" defTabSz="633413">
              <a:buNone/>
              <a:tabLst>
                <a:tab pos="266700" algn="l"/>
              </a:tabLst>
            </a:pPr>
            <a:r>
              <a:rPr lang="sk-SK" sz="1100" smtClean="0">
                <a:solidFill>
                  <a:schemeClr val="tx2"/>
                </a:solidFill>
              </a:rPr>
              <a:t>		&lt;</a:t>
            </a:r>
            <a:r>
              <a:rPr lang="sk-SK" sz="1100">
                <a:solidFill>
                  <a:schemeClr val="tx2"/>
                </a:solidFill>
              </a:rPr>
              <a:t>col&gt;</a:t>
            </a:r>
            <a:r>
              <a:rPr lang="sk-SK" sz="1100"/>
              <a:t>Peter</a:t>
            </a:r>
            <a:r>
              <a:rPr lang="sk-SK" sz="1100">
                <a:solidFill>
                  <a:schemeClr val="tx2"/>
                </a:solidFill>
              </a:rPr>
              <a:t>&lt;/col</a:t>
            </a:r>
            <a:r>
              <a:rPr lang="sk-SK" sz="1100" smtClean="0">
                <a:solidFill>
                  <a:schemeClr val="tx2"/>
                </a:solidFill>
              </a:rPr>
              <a:t>&gt;</a:t>
            </a:r>
          </a:p>
          <a:p>
            <a:pPr marL="0" indent="0" defTabSz="633413">
              <a:buNone/>
              <a:tabLst>
                <a:tab pos="266700" algn="l"/>
              </a:tabLst>
            </a:pPr>
            <a:r>
              <a:rPr lang="sk-SK" sz="1100" smtClean="0">
                <a:solidFill>
                  <a:schemeClr val="tx2"/>
                </a:solidFill>
              </a:rPr>
              <a:t>		&lt;</a:t>
            </a:r>
            <a:r>
              <a:rPr lang="sk-SK" sz="1100">
                <a:solidFill>
                  <a:schemeClr val="tx2"/>
                </a:solidFill>
              </a:rPr>
              <a:t>col&gt;</a:t>
            </a:r>
            <a:r>
              <a:rPr lang="sk-SK" sz="1100"/>
              <a:t>Parker</a:t>
            </a:r>
            <a:r>
              <a:rPr lang="sk-SK" sz="1100">
                <a:solidFill>
                  <a:schemeClr val="tx2"/>
                </a:solidFill>
              </a:rPr>
              <a:t>&lt;/col</a:t>
            </a:r>
            <a:r>
              <a:rPr lang="sk-SK" sz="1100" smtClean="0">
                <a:solidFill>
                  <a:schemeClr val="tx2"/>
                </a:solidFill>
              </a:rPr>
              <a:t>&gt;</a:t>
            </a:r>
          </a:p>
          <a:p>
            <a:pPr marL="0" indent="0" defTabSz="633413">
              <a:buNone/>
              <a:tabLst>
                <a:tab pos="266700" algn="l"/>
              </a:tabLst>
            </a:pPr>
            <a:r>
              <a:rPr lang="sk-SK" sz="1100" smtClean="0">
                <a:solidFill>
                  <a:schemeClr val="tx2"/>
                </a:solidFill>
              </a:rPr>
              <a:t>		&lt;</a:t>
            </a:r>
            <a:r>
              <a:rPr lang="sk-SK" sz="1100">
                <a:solidFill>
                  <a:schemeClr val="tx2"/>
                </a:solidFill>
              </a:rPr>
              <a:t>col&gt;</a:t>
            </a:r>
            <a:r>
              <a:rPr lang="sk-SK" sz="1100"/>
              <a:t>25</a:t>
            </a:r>
            <a:r>
              <a:rPr lang="sk-SK" sz="1100">
                <a:solidFill>
                  <a:schemeClr val="tx2"/>
                </a:solidFill>
              </a:rPr>
              <a:t>&lt;/col</a:t>
            </a:r>
            <a:r>
              <a:rPr lang="sk-SK" sz="1100" smtClean="0">
                <a:solidFill>
                  <a:schemeClr val="tx2"/>
                </a:solidFill>
              </a:rPr>
              <a:t>&gt;</a:t>
            </a:r>
          </a:p>
          <a:p>
            <a:pPr marL="0" indent="0" defTabSz="633413">
              <a:buNone/>
              <a:tabLst>
                <a:tab pos="266700" algn="l"/>
              </a:tabLst>
            </a:pPr>
            <a:r>
              <a:rPr lang="sk-SK" sz="1100" smtClean="0">
                <a:solidFill>
                  <a:schemeClr val="tx2"/>
                </a:solidFill>
              </a:rPr>
              <a:t>	&lt;/</a:t>
            </a:r>
            <a:r>
              <a:rPr lang="sk-SK" sz="1100">
                <a:solidFill>
                  <a:schemeClr val="tx2"/>
                </a:solidFill>
              </a:rPr>
              <a:t>row</a:t>
            </a:r>
            <a:r>
              <a:rPr lang="sk-SK" sz="1100" smtClean="0">
                <a:solidFill>
                  <a:schemeClr val="tx2"/>
                </a:solidFill>
              </a:rPr>
              <a:t>&gt;</a:t>
            </a:r>
          </a:p>
          <a:p>
            <a:pPr marL="0" indent="0" defTabSz="633413">
              <a:buNone/>
              <a:tabLst>
                <a:tab pos="266700" algn="l"/>
              </a:tabLst>
            </a:pPr>
            <a:r>
              <a:rPr lang="sk-SK" sz="1100" smtClean="0">
                <a:solidFill>
                  <a:schemeClr val="tx2"/>
                </a:solidFill>
              </a:rPr>
              <a:t>&lt;/</a:t>
            </a:r>
            <a:r>
              <a:rPr lang="sk-SK" sz="1100" b="1">
                <a:solidFill>
                  <a:schemeClr val="tx2"/>
                </a:solidFill>
              </a:rPr>
              <a:t>table</a:t>
            </a:r>
            <a:r>
              <a:rPr lang="sk-SK" sz="1100" smtClean="0">
                <a:solidFill>
                  <a:schemeClr val="tx2"/>
                </a:solidFill>
              </a:rPr>
              <a:t>&gt;</a:t>
            </a:r>
            <a:endParaRPr lang="en-US" sz="1100">
              <a:solidFill>
                <a:schemeClr val="tx2"/>
              </a:solidFill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864" y="2492896"/>
            <a:ext cx="4856066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99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Komentáre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smtClean="0"/>
              <a:t>komentár, alebo poznámka</a:t>
            </a:r>
          </a:p>
          <a:p>
            <a:pPr marL="0" indent="0">
              <a:buNone/>
            </a:pPr>
            <a:endParaRPr lang="sk-SK" sz="1300"/>
          </a:p>
          <a:p>
            <a:pPr marL="0" indent="0">
              <a:buNone/>
            </a:pPr>
            <a:r>
              <a:rPr lang="en-US" smtClean="0">
                <a:solidFill>
                  <a:schemeClr val="tx2"/>
                </a:solidFill>
              </a:rPr>
              <a:t>&lt;task&gt;</a:t>
            </a:r>
          </a:p>
          <a:p>
            <a:pPr marL="0" indent="0">
              <a:buNone/>
            </a:pPr>
            <a:r>
              <a:rPr lang="sk-SK" smtClean="0"/>
              <a:t>	</a:t>
            </a:r>
            <a:r>
              <a:rPr lang="en-US" smtClean="0"/>
              <a:t>Spustite virtuálny stroj </a:t>
            </a:r>
            <a:endParaRPr lang="sk-SK" smtClean="0"/>
          </a:p>
          <a:p>
            <a:pPr marL="0" indent="0">
              <a:buNone/>
            </a:pPr>
            <a:r>
              <a:rPr lang="sk-SK"/>
              <a:t>	</a:t>
            </a:r>
            <a:r>
              <a:rPr lang="en-US" smtClean="0"/>
              <a:t>Computron</a:t>
            </a:r>
            <a:r>
              <a:rPr lang="sk-SK"/>
              <a:t>.</a:t>
            </a:r>
            <a:endParaRPr lang="en-US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mtClean="0">
                <a:solidFill>
                  <a:schemeClr val="tx2"/>
                </a:solidFill>
              </a:rPr>
              <a:t>&lt;/task&gt;</a:t>
            </a:r>
          </a:p>
          <a:p>
            <a:pPr marL="0" indent="0">
              <a:buNone/>
            </a:pPr>
            <a:r>
              <a:rPr lang="en-US" smtClean="0">
                <a:solidFill>
                  <a:schemeClr val="tx2"/>
                </a:solidFill>
              </a:rPr>
              <a:t>&lt;</a:t>
            </a:r>
            <a:r>
              <a:rPr lang="en-US" b="1" smtClean="0">
                <a:solidFill>
                  <a:schemeClr val="tx2"/>
                </a:solidFill>
              </a:rPr>
              <a:t>comment</a:t>
            </a:r>
            <a:r>
              <a:rPr lang="en-US" smtClean="0">
                <a:solidFill>
                  <a:schemeClr val="tx2"/>
                </a:solidFill>
              </a:rPr>
              <a:t>&gt;</a:t>
            </a:r>
          </a:p>
          <a:p>
            <a:pPr marL="0" indent="0">
              <a:buNone/>
            </a:pPr>
            <a:r>
              <a:rPr lang="sk-SK" smtClean="0"/>
              <a:t>	</a:t>
            </a:r>
            <a:r>
              <a:rPr lang="en-US" smtClean="0"/>
              <a:t>Pre spustenie použite príkaz:</a:t>
            </a:r>
          </a:p>
          <a:p>
            <a:pPr marL="0" indent="0">
              <a:buNone/>
            </a:pPr>
            <a:r>
              <a:rPr lang="sk-SK" smtClean="0">
                <a:solidFill>
                  <a:schemeClr val="tx2"/>
                </a:solidFill>
              </a:rPr>
              <a:t>	</a:t>
            </a:r>
            <a:r>
              <a:rPr lang="en-US" smtClean="0">
                <a:solidFill>
                  <a:schemeClr val="tx2"/>
                </a:solidFill>
              </a:rPr>
              <a:t>&lt;</a:t>
            </a:r>
            <a:r>
              <a:rPr lang="sk-SK" smtClean="0">
                <a:solidFill>
                  <a:schemeClr val="tx2"/>
                </a:solidFill>
              </a:rPr>
              <a:t>h:source</a:t>
            </a:r>
            <a:r>
              <a:rPr lang="en-US" smtClean="0">
                <a:solidFill>
                  <a:schemeClr val="tx2"/>
                </a:solidFill>
              </a:rPr>
              <a:t>&gt;</a:t>
            </a:r>
            <a:endParaRPr lang="sk-SK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sk-SK">
                <a:solidFill>
                  <a:schemeClr val="tx2"/>
                </a:solidFill>
              </a:rPr>
              <a:t>	</a:t>
            </a:r>
            <a:r>
              <a:rPr lang="sk-SK" smtClean="0">
                <a:solidFill>
                  <a:schemeClr val="tx2"/>
                </a:solidFill>
              </a:rPr>
              <a:t>	</a:t>
            </a:r>
            <a:r>
              <a:rPr lang="en-US" smtClean="0"/>
              <a:t>java -jar Computron_VM.jar</a:t>
            </a:r>
            <a:endParaRPr lang="sk-SK" smtClean="0"/>
          </a:p>
          <a:p>
            <a:pPr marL="0" indent="0">
              <a:buNone/>
            </a:pPr>
            <a:r>
              <a:rPr lang="sk-SK">
                <a:solidFill>
                  <a:schemeClr val="tx2"/>
                </a:solidFill>
              </a:rPr>
              <a:t>	</a:t>
            </a:r>
            <a:r>
              <a:rPr lang="en-US" smtClean="0">
                <a:solidFill>
                  <a:schemeClr val="tx2"/>
                </a:solidFill>
              </a:rPr>
              <a:t>&lt;/</a:t>
            </a:r>
            <a:r>
              <a:rPr lang="sk-SK" smtClean="0">
                <a:solidFill>
                  <a:schemeClr val="tx2"/>
                </a:solidFill>
              </a:rPr>
              <a:t>h:source</a:t>
            </a:r>
            <a:r>
              <a:rPr lang="en-US" smtClean="0">
                <a:solidFill>
                  <a:schemeClr val="tx2"/>
                </a:solidFill>
              </a:rPr>
              <a:t>&gt;</a:t>
            </a:r>
          </a:p>
          <a:p>
            <a:pPr marL="0" indent="0">
              <a:buNone/>
            </a:pPr>
            <a:r>
              <a:rPr lang="en-US" smtClean="0">
                <a:solidFill>
                  <a:schemeClr val="tx2"/>
                </a:solidFill>
              </a:rPr>
              <a:t>&lt;/</a:t>
            </a:r>
            <a:r>
              <a:rPr lang="en-US" b="1" smtClean="0">
                <a:solidFill>
                  <a:schemeClr val="tx2"/>
                </a:solidFill>
              </a:rPr>
              <a:t>comment</a:t>
            </a:r>
            <a:r>
              <a:rPr lang="en-US" smtClean="0">
                <a:solidFill>
                  <a:schemeClr val="tx2"/>
                </a:solidFill>
              </a:rPr>
              <a:t>&gt;</a:t>
            </a:r>
            <a:endParaRPr lang="en-US">
              <a:solidFill>
                <a:schemeClr val="tx2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0170" y="2132856"/>
            <a:ext cx="5468454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471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Ďalšie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smtClean="0"/>
              <a:t>použitie HTML jazyka: s predponou </a:t>
            </a:r>
            <a:r>
              <a:rPr lang="en-US" smtClean="0"/>
              <a:t>h:</a:t>
            </a:r>
          </a:p>
          <a:p>
            <a:pPr marL="0" indent="0">
              <a:buNone/>
            </a:pPr>
            <a:r>
              <a:rPr lang="sk-SK" smtClean="0">
                <a:solidFill>
                  <a:schemeClr val="tx2"/>
                </a:solidFill>
              </a:rPr>
              <a:t>&lt;h:tt&gt;</a:t>
            </a:r>
          </a:p>
          <a:p>
            <a:pPr marL="0" indent="0">
              <a:buNone/>
            </a:pPr>
            <a:r>
              <a:rPr lang="sk-SK"/>
              <a:t>	</a:t>
            </a:r>
            <a:r>
              <a:rPr lang="sk-SK" smtClean="0"/>
              <a:t>enum OP_Code { .. };</a:t>
            </a:r>
          </a:p>
          <a:p>
            <a:pPr marL="0" indent="0">
              <a:buNone/>
            </a:pPr>
            <a:r>
              <a:rPr lang="sk-SK" smtClean="0">
                <a:solidFill>
                  <a:schemeClr val="tx2"/>
                </a:solidFill>
              </a:rPr>
              <a:t>&lt;/h:tt&gt;</a:t>
            </a:r>
          </a:p>
          <a:p>
            <a:pPr marL="0" indent="0">
              <a:buNone/>
            </a:pPr>
            <a:endParaRPr lang="sk-SK" smtClean="0"/>
          </a:p>
          <a:p>
            <a:r>
              <a:rPr lang="en-US" smtClean="0"/>
              <a:t>vytvorenie nov</a:t>
            </a:r>
            <a:r>
              <a:rPr lang="sk-SK" smtClean="0"/>
              <a:t>ých elementov:</a:t>
            </a:r>
          </a:p>
          <a:p>
            <a:pPr lvl="1"/>
            <a:r>
              <a:rPr lang="sk-SK" smtClean="0"/>
              <a:t>v šablóne </a:t>
            </a:r>
            <a:r>
              <a:rPr lang="sk-SK" b="1" smtClean="0"/>
              <a:t>custom.xsl</a:t>
            </a:r>
          </a:p>
          <a:p>
            <a:pPr lvl="1"/>
            <a:r>
              <a:rPr lang="sk-SK" smtClean="0"/>
              <a:t>alebo kontaktujte nás na </a:t>
            </a:r>
            <a:r>
              <a:rPr lang="sk-SK" b="1" smtClean="0"/>
              <a:t>kl. 2518</a:t>
            </a:r>
            <a:endParaRPr lang="en-US" b="1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708920"/>
            <a:ext cx="3436745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140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Modul, názov, ciele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defTabSz="534988">
              <a:buNone/>
            </a:pPr>
            <a:r>
              <a:rPr lang="en-US" smtClean="0">
                <a:solidFill>
                  <a:schemeClr val="tx2"/>
                </a:solidFill>
              </a:rPr>
              <a:t>&lt;</a:t>
            </a:r>
            <a:r>
              <a:rPr lang="en-US" b="1" smtClean="0">
                <a:solidFill>
                  <a:schemeClr val="tx2"/>
                </a:solidFill>
              </a:rPr>
              <a:t>module</a:t>
            </a:r>
            <a:r>
              <a:rPr lang="en-US" smtClean="0">
                <a:solidFill>
                  <a:schemeClr val="tx2"/>
                </a:solidFill>
              </a:rPr>
              <a:t> </a:t>
            </a:r>
            <a:r>
              <a:rPr lang="en-US" smtClean="0">
                <a:solidFill>
                  <a:srgbClr val="92D050"/>
                </a:solidFill>
              </a:rPr>
              <a:t>xmlns:xsi</a:t>
            </a:r>
            <a:r>
              <a:rPr lang="en-US" smtClean="0"/>
              <a:t>=</a:t>
            </a:r>
            <a:r>
              <a:rPr lang="en-US" smtClean="0">
                <a:solidFill>
                  <a:schemeClr val="accent6"/>
                </a:solidFill>
              </a:rPr>
              <a:t>‘......</a:t>
            </a:r>
            <a:r>
              <a:rPr lang="en-US" smtClean="0">
                <a:solidFill>
                  <a:schemeClr val="tx2"/>
                </a:solidFill>
              </a:rPr>
              <a:t> &gt;</a:t>
            </a:r>
          </a:p>
          <a:p>
            <a:pPr marL="0" indent="0" defTabSz="534988">
              <a:buNone/>
            </a:pPr>
            <a:r>
              <a:rPr lang="en-US"/>
              <a:t>	</a:t>
            </a:r>
            <a:r>
              <a:rPr lang="en-US" smtClean="0">
                <a:solidFill>
                  <a:schemeClr val="tx2"/>
                </a:solidFill>
              </a:rPr>
              <a:t>&lt;</a:t>
            </a:r>
            <a:r>
              <a:rPr lang="en-US" b="1" smtClean="0">
                <a:solidFill>
                  <a:schemeClr val="tx2"/>
                </a:solidFill>
              </a:rPr>
              <a:t>title&gt;</a:t>
            </a:r>
            <a:r>
              <a:rPr lang="sk-SK" smtClean="0"/>
              <a:t>Ako vytvoriť modul</a:t>
            </a:r>
            <a:r>
              <a:rPr lang="en-US" smtClean="0">
                <a:solidFill>
                  <a:schemeClr val="tx2"/>
                </a:solidFill>
              </a:rPr>
              <a:t>&lt;/</a:t>
            </a:r>
            <a:r>
              <a:rPr lang="en-US" b="1" smtClean="0">
                <a:solidFill>
                  <a:schemeClr val="tx2"/>
                </a:solidFill>
              </a:rPr>
              <a:t>title</a:t>
            </a:r>
            <a:r>
              <a:rPr lang="en-US" smtClean="0">
                <a:solidFill>
                  <a:schemeClr val="tx2"/>
                </a:solidFill>
              </a:rPr>
              <a:t>&gt;</a:t>
            </a:r>
          </a:p>
          <a:p>
            <a:pPr marL="0" indent="0" defTabSz="534988">
              <a:buNone/>
            </a:pPr>
            <a:r>
              <a:rPr lang="en-US"/>
              <a:t>	</a:t>
            </a:r>
          </a:p>
          <a:p>
            <a:pPr marL="0" indent="0" defTabSz="534988"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chemeClr val="tx2"/>
                </a:solidFill>
              </a:rPr>
              <a:t>&lt;</a:t>
            </a:r>
            <a:r>
              <a:rPr lang="en-US" b="1" smtClean="0">
                <a:solidFill>
                  <a:schemeClr val="tx2"/>
                </a:solidFill>
              </a:rPr>
              <a:t>objective</a:t>
            </a:r>
            <a:r>
              <a:rPr lang="en-US" smtClean="0">
                <a:solidFill>
                  <a:schemeClr val="tx2"/>
                </a:solidFill>
              </a:rPr>
              <a:t> </a:t>
            </a:r>
            <a:r>
              <a:rPr lang="en-US" smtClean="0">
                <a:solidFill>
                  <a:srgbClr val="00B050"/>
                </a:solidFill>
              </a:rPr>
              <a:t>id</a:t>
            </a:r>
            <a:r>
              <a:rPr lang="en-US" smtClean="0"/>
              <a:t>=</a:t>
            </a:r>
            <a:r>
              <a:rPr lang="en-US" smtClean="0">
                <a:solidFill>
                  <a:schemeClr val="accent6"/>
                </a:solidFill>
              </a:rPr>
              <a:t>“id_ciel1”</a:t>
            </a:r>
            <a:r>
              <a:rPr lang="en-US" smtClean="0">
                <a:solidFill>
                  <a:schemeClr val="tx2"/>
                </a:solidFill>
              </a:rPr>
              <a:t>&gt;</a:t>
            </a:r>
          </a:p>
          <a:p>
            <a:pPr marL="0" indent="0" defTabSz="534988">
              <a:buNone/>
            </a:pPr>
            <a:r>
              <a:rPr lang="en-US"/>
              <a:t>	</a:t>
            </a:r>
            <a:r>
              <a:rPr lang="en-US" smtClean="0"/>
              <a:t>	</a:t>
            </a:r>
            <a:r>
              <a:rPr lang="sk-SK" smtClean="0"/>
              <a:t>Oboznámiť sa so základnou štruktúrou modulu.</a:t>
            </a:r>
            <a:endParaRPr lang="en-US" smtClean="0"/>
          </a:p>
          <a:p>
            <a:pPr marL="0" indent="0" defTabSz="534988">
              <a:buNone/>
            </a:pPr>
            <a:r>
              <a:rPr lang="en-US"/>
              <a:t>	</a:t>
            </a:r>
            <a:r>
              <a:rPr lang="en-US" smtClean="0">
                <a:solidFill>
                  <a:schemeClr val="tx2"/>
                </a:solidFill>
              </a:rPr>
              <a:t>&lt;/</a:t>
            </a:r>
            <a:r>
              <a:rPr lang="en-US" b="1" smtClean="0">
                <a:solidFill>
                  <a:schemeClr val="tx2"/>
                </a:solidFill>
              </a:rPr>
              <a:t>objective</a:t>
            </a:r>
            <a:r>
              <a:rPr lang="en-US" smtClean="0">
                <a:solidFill>
                  <a:schemeClr val="tx2"/>
                </a:solidFill>
              </a:rPr>
              <a:t>&gt;</a:t>
            </a:r>
          </a:p>
          <a:p>
            <a:pPr marL="0" indent="0" defTabSz="534988">
              <a:buNone/>
            </a:pPr>
            <a:r>
              <a:rPr lang="en-US" smtClean="0">
                <a:solidFill>
                  <a:schemeClr val="tx2"/>
                </a:solidFill>
              </a:rPr>
              <a:t>	&lt;</a:t>
            </a:r>
            <a:r>
              <a:rPr lang="en-US" b="1" smtClean="0">
                <a:solidFill>
                  <a:schemeClr val="tx2"/>
                </a:solidFill>
              </a:rPr>
              <a:t>objective</a:t>
            </a:r>
            <a:r>
              <a:rPr lang="en-US" smtClean="0">
                <a:solidFill>
                  <a:schemeClr val="tx2"/>
                </a:solidFill>
              </a:rPr>
              <a:t> </a:t>
            </a:r>
            <a:r>
              <a:rPr lang="en-US" smtClean="0">
                <a:solidFill>
                  <a:srgbClr val="00B050"/>
                </a:solidFill>
              </a:rPr>
              <a:t>id</a:t>
            </a:r>
            <a:r>
              <a:rPr lang="en-US" smtClean="0"/>
              <a:t>=</a:t>
            </a:r>
            <a:r>
              <a:rPr lang="en-US" smtClean="0">
                <a:solidFill>
                  <a:schemeClr val="accent6"/>
                </a:solidFill>
              </a:rPr>
              <a:t>“id_ciel2”</a:t>
            </a:r>
            <a:r>
              <a:rPr lang="en-US" smtClean="0">
                <a:solidFill>
                  <a:schemeClr val="tx2"/>
                </a:solidFill>
              </a:rPr>
              <a:t>&gt;</a:t>
            </a:r>
          </a:p>
          <a:p>
            <a:pPr marL="0" indent="0" defTabSz="534988">
              <a:buNone/>
            </a:pPr>
            <a:r>
              <a:rPr lang="en-US"/>
              <a:t>	</a:t>
            </a:r>
            <a:r>
              <a:rPr lang="en-US" smtClean="0"/>
              <a:t>	</a:t>
            </a:r>
            <a:r>
              <a:rPr lang="sk-SK" smtClean="0"/>
              <a:t>Naučiť sa vytvoriť jednoduchý modul.</a:t>
            </a:r>
            <a:endParaRPr lang="en-US" smtClean="0"/>
          </a:p>
          <a:p>
            <a:pPr marL="0" indent="0" defTabSz="534988">
              <a:buNone/>
            </a:pPr>
            <a:r>
              <a:rPr lang="en-US"/>
              <a:t>	</a:t>
            </a:r>
            <a:r>
              <a:rPr lang="en-US" smtClean="0">
                <a:solidFill>
                  <a:schemeClr val="tx2"/>
                </a:solidFill>
              </a:rPr>
              <a:t>&lt;/</a:t>
            </a:r>
            <a:r>
              <a:rPr lang="en-US" b="1" smtClean="0">
                <a:solidFill>
                  <a:schemeClr val="tx2"/>
                </a:solidFill>
              </a:rPr>
              <a:t>objective</a:t>
            </a:r>
            <a:r>
              <a:rPr lang="en-US" smtClean="0">
                <a:solidFill>
                  <a:schemeClr val="tx2"/>
                </a:solidFill>
              </a:rPr>
              <a:t>&gt;</a:t>
            </a:r>
          </a:p>
          <a:p>
            <a:pPr marL="0" indent="0" defTabSz="534988">
              <a:buNone/>
            </a:pPr>
            <a:r>
              <a:rPr lang="en-US" smtClean="0">
                <a:solidFill>
                  <a:schemeClr val="tx2"/>
                </a:solidFill>
              </a:rPr>
              <a:t>&lt;/</a:t>
            </a:r>
            <a:r>
              <a:rPr lang="en-US" b="1" smtClean="0">
                <a:solidFill>
                  <a:schemeClr val="tx2"/>
                </a:solidFill>
              </a:rPr>
              <a:t>module</a:t>
            </a:r>
            <a:r>
              <a:rPr lang="en-US" smtClean="0">
                <a:solidFill>
                  <a:schemeClr val="tx2"/>
                </a:solidFill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39533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Úvod modulu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smtClean="0"/>
              <a:t>úvod k danému cvičeniu (modulu) – je voliteľný</a:t>
            </a:r>
          </a:p>
          <a:p>
            <a:pPr marL="0" indent="0">
              <a:buNone/>
            </a:pPr>
            <a:endParaRPr lang="sk-SK" sz="1300" smtClean="0"/>
          </a:p>
          <a:p>
            <a:pPr marL="0" indent="0" defTabSz="534988">
              <a:buNone/>
            </a:pPr>
            <a:r>
              <a:rPr lang="en-US" smtClean="0">
                <a:solidFill>
                  <a:schemeClr val="tx2"/>
                </a:solidFill>
              </a:rPr>
              <a:t>&lt;module </a:t>
            </a:r>
            <a:r>
              <a:rPr lang="en-US" smtClean="0">
                <a:solidFill>
                  <a:srgbClr val="92D050"/>
                </a:solidFill>
              </a:rPr>
              <a:t>xmlns:xsi</a:t>
            </a:r>
            <a:r>
              <a:rPr lang="en-US" smtClean="0"/>
              <a:t>=</a:t>
            </a:r>
            <a:r>
              <a:rPr lang="en-US" smtClean="0">
                <a:solidFill>
                  <a:schemeClr val="accent6"/>
                </a:solidFill>
              </a:rPr>
              <a:t>‘......</a:t>
            </a:r>
            <a:r>
              <a:rPr lang="en-US" smtClean="0">
                <a:solidFill>
                  <a:schemeClr val="tx2"/>
                </a:solidFill>
              </a:rPr>
              <a:t> &gt;</a:t>
            </a:r>
            <a:endParaRPr lang="sk-SK" smtClean="0">
              <a:solidFill>
                <a:schemeClr val="tx2"/>
              </a:solidFill>
            </a:endParaRPr>
          </a:p>
          <a:p>
            <a:pPr marL="0" indent="0" defTabSz="534988">
              <a:buNone/>
            </a:pPr>
            <a:endParaRPr lang="sk-SK">
              <a:solidFill>
                <a:schemeClr val="tx2"/>
              </a:solidFill>
            </a:endParaRPr>
          </a:p>
          <a:p>
            <a:pPr marL="0" indent="0" defTabSz="534988">
              <a:buNone/>
            </a:pPr>
            <a:r>
              <a:rPr lang="sk-SK" smtClean="0">
                <a:solidFill>
                  <a:schemeClr val="tx2"/>
                </a:solidFill>
              </a:rPr>
              <a:t>	</a:t>
            </a:r>
            <a:r>
              <a:rPr lang="en-US" smtClean="0">
                <a:solidFill>
                  <a:schemeClr val="accent6"/>
                </a:solidFill>
              </a:rPr>
              <a:t>......</a:t>
            </a:r>
            <a:r>
              <a:rPr lang="sk-SK" smtClean="0">
                <a:solidFill>
                  <a:schemeClr val="accent6"/>
                </a:solidFill>
              </a:rPr>
              <a:t>názov a ciele......</a:t>
            </a:r>
          </a:p>
          <a:p>
            <a:pPr marL="0" indent="0" defTabSz="534988">
              <a:buNone/>
            </a:pPr>
            <a:endParaRPr lang="en-US" smtClean="0">
              <a:solidFill>
                <a:schemeClr val="tx2"/>
              </a:solidFill>
            </a:endParaRPr>
          </a:p>
          <a:p>
            <a:pPr marL="0" indent="0" defTabSz="534988"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chemeClr val="tx2"/>
                </a:solidFill>
              </a:rPr>
              <a:t>&lt;</a:t>
            </a:r>
            <a:r>
              <a:rPr lang="sk-SK" smtClean="0">
                <a:solidFill>
                  <a:schemeClr val="tx2"/>
                </a:solidFill>
              </a:rPr>
              <a:t>i</a:t>
            </a:r>
            <a:r>
              <a:rPr lang="en-US" b="1" smtClean="0">
                <a:solidFill>
                  <a:schemeClr val="tx2"/>
                </a:solidFill>
              </a:rPr>
              <a:t>ntroduction</a:t>
            </a:r>
            <a:r>
              <a:rPr lang="en-US" smtClean="0">
                <a:solidFill>
                  <a:schemeClr val="tx2"/>
                </a:solidFill>
              </a:rPr>
              <a:t>&gt;</a:t>
            </a:r>
            <a:endParaRPr lang="sk-SK" smtClean="0">
              <a:solidFill>
                <a:schemeClr val="tx2"/>
              </a:solidFill>
            </a:endParaRPr>
          </a:p>
          <a:p>
            <a:pPr marL="0" indent="0" defTabSz="534988">
              <a:buNone/>
            </a:pPr>
            <a:r>
              <a:rPr lang="sk-SK">
                <a:solidFill>
                  <a:schemeClr val="tx2"/>
                </a:solidFill>
              </a:rPr>
              <a:t>	</a:t>
            </a:r>
            <a:r>
              <a:rPr lang="sk-SK" smtClean="0">
                <a:solidFill>
                  <a:schemeClr val="tx2"/>
                </a:solidFill>
              </a:rPr>
              <a:t>	</a:t>
            </a:r>
            <a:r>
              <a:rPr lang="sk-SK" smtClean="0"/>
              <a:t>V tomto module sa oboznámime so základnou </a:t>
            </a:r>
          </a:p>
          <a:p>
            <a:pPr marL="0" indent="0" defTabSz="534988">
              <a:buNone/>
            </a:pPr>
            <a:r>
              <a:rPr lang="sk-SK"/>
              <a:t>	</a:t>
            </a:r>
            <a:r>
              <a:rPr lang="sk-SK" smtClean="0"/>
              <a:t>	štruktúrou modulov v e-službe E1 na tvorbu</a:t>
            </a:r>
          </a:p>
          <a:p>
            <a:pPr marL="0" indent="0" defTabSz="534988">
              <a:buNone/>
            </a:pPr>
            <a:r>
              <a:rPr lang="sk-SK"/>
              <a:t>	</a:t>
            </a:r>
            <a:r>
              <a:rPr lang="sk-SK" smtClean="0"/>
              <a:t>	vzdelávacích modulov.</a:t>
            </a:r>
          </a:p>
          <a:p>
            <a:pPr marL="0" indent="0" defTabSz="534988">
              <a:buNone/>
            </a:pPr>
            <a:r>
              <a:rPr lang="sk-SK">
                <a:solidFill>
                  <a:schemeClr val="tx2"/>
                </a:solidFill>
              </a:rPr>
              <a:t>	</a:t>
            </a:r>
            <a:r>
              <a:rPr lang="en-US" smtClean="0">
                <a:solidFill>
                  <a:schemeClr val="tx2"/>
                </a:solidFill>
              </a:rPr>
              <a:t>&lt;/</a:t>
            </a:r>
            <a:r>
              <a:rPr lang="sk-SK" smtClean="0">
                <a:solidFill>
                  <a:schemeClr val="tx2"/>
                </a:solidFill>
              </a:rPr>
              <a:t>i</a:t>
            </a:r>
            <a:r>
              <a:rPr lang="en-US" b="1" smtClean="0">
                <a:solidFill>
                  <a:schemeClr val="tx2"/>
                </a:solidFill>
              </a:rPr>
              <a:t>ntroduction</a:t>
            </a:r>
            <a:r>
              <a:rPr lang="en-US" smtClean="0">
                <a:solidFill>
                  <a:schemeClr val="tx2"/>
                </a:solidFill>
              </a:rPr>
              <a:t>&gt;</a:t>
            </a:r>
          </a:p>
          <a:p>
            <a:pPr marL="0" indent="0" defTabSz="534988">
              <a:buNone/>
            </a:pPr>
            <a:r>
              <a:rPr lang="en-US" smtClean="0">
                <a:solidFill>
                  <a:schemeClr val="tx2"/>
                </a:solidFill>
              </a:rPr>
              <a:t>&lt;/module&gt;</a:t>
            </a:r>
          </a:p>
        </p:txBody>
      </p:sp>
    </p:spTree>
    <p:extLst>
      <p:ext uri="{BB962C8B-B14F-4D97-AF65-F5344CB8AC3E}">
        <p14:creationId xmlns:p14="http://schemas.microsoft.com/office/powerpoint/2010/main" val="395036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Postup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smtClean="0"/>
              <a:t>postup sa skladá z krokov, ktoré sú potrebné na dosiahnutie cieľa (resp. cieľov)</a:t>
            </a:r>
          </a:p>
          <a:p>
            <a:pPr marL="0" indent="0">
              <a:buNone/>
            </a:pPr>
            <a:endParaRPr lang="sk-SK" sz="1300"/>
          </a:p>
          <a:p>
            <a:pPr marL="0" indent="0" defTabSz="534988">
              <a:buNone/>
            </a:pPr>
            <a:r>
              <a:rPr lang="en-US" smtClean="0">
                <a:solidFill>
                  <a:schemeClr val="tx2"/>
                </a:solidFill>
              </a:rPr>
              <a:t>&lt;module </a:t>
            </a:r>
            <a:r>
              <a:rPr lang="en-US" smtClean="0">
                <a:solidFill>
                  <a:srgbClr val="92D050"/>
                </a:solidFill>
              </a:rPr>
              <a:t>xmlns:xsi</a:t>
            </a:r>
            <a:r>
              <a:rPr lang="en-US" smtClean="0"/>
              <a:t>=</a:t>
            </a:r>
            <a:r>
              <a:rPr lang="en-US" smtClean="0">
                <a:solidFill>
                  <a:schemeClr val="accent6"/>
                </a:solidFill>
              </a:rPr>
              <a:t>‘......</a:t>
            </a:r>
            <a:r>
              <a:rPr lang="en-US" smtClean="0">
                <a:solidFill>
                  <a:schemeClr val="tx2"/>
                </a:solidFill>
              </a:rPr>
              <a:t> &gt;</a:t>
            </a:r>
          </a:p>
          <a:p>
            <a:pPr marL="0" indent="0" defTabSz="534988"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chemeClr val="accent6"/>
                </a:solidFill>
              </a:rPr>
              <a:t>......</a:t>
            </a:r>
            <a:r>
              <a:rPr lang="sk-SK" smtClean="0">
                <a:solidFill>
                  <a:schemeClr val="accent6"/>
                </a:solidFill>
              </a:rPr>
              <a:t>názov, ciele a úvod......</a:t>
            </a:r>
          </a:p>
          <a:p>
            <a:pPr marL="0" indent="0" defTabSz="534988">
              <a:buNone/>
            </a:pPr>
            <a:r>
              <a:rPr lang="en-US" smtClean="0"/>
              <a:t>	</a:t>
            </a:r>
          </a:p>
          <a:p>
            <a:pPr marL="0" indent="0" defTabSz="534988"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chemeClr val="tx2"/>
                </a:solidFill>
              </a:rPr>
              <a:t>&lt;</a:t>
            </a:r>
            <a:r>
              <a:rPr lang="sk-SK" b="1" smtClean="0">
                <a:solidFill>
                  <a:schemeClr val="tx2"/>
                </a:solidFill>
              </a:rPr>
              <a:t>step</a:t>
            </a:r>
            <a:r>
              <a:rPr lang="sk-SK" smtClean="0">
                <a:solidFill>
                  <a:schemeClr val="tx2"/>
                </a:solidFill>
              </a:rPr>
              <a:t> </a:t>
            </a:r>
            <a:r>
              <a:rPr lang="sk-SK" smtClean="0">
                <a:solidFill>
                  <a:srgbClr val="00B050"/>
                </a:solidFill>
              </a:rPr>
              <a:t>objectives</a:t>
            </a:r>
            <a:r>
              <a:rPr lang="en-US" smtClean="0"/>
              <a:t>=</a:t>
            </a:r>
            <a:r>
              <a:rPr lang="en-US" smtClean="0">
                <a:solidFill>
                  <a:schemeClr val="accent6"/>
                </a:solidFill>
              </a:rPr>
              <a:t>“id_ciel1”</a:t>
            </a:r>
            <a:r>
              <a:rPr lang="en-US" smtClean="0">
                <a:solidFill>
                  <a:schemeClr val="tx2"/>
                </a:solidFill>
              </a:rPr>
              <a:t>&gt;</a:t>
            </a:r>
          </a:p>
          <a:p>
            <a:pPr marL="0" indent="0" defTabSz="534988">
              <a:buNone/>
            </a:pPr>
            <a:r>
              <a:rPr lang="en-US" smtClean="0"/>
              <a:t>		</a:t>
            </a:r>
            <a:r>
              <a:rPr lang="sk-SK" smtClean="0"/>
              <a:t>Základná štruktúra modulov je nasledovná: názov modulu, </a:t>
            </a:r>
          </a:p>
          <a:p>
            <a:pPr marL="0" indent="0" defTabSz="534988">
              <a:buNone/>
            </a:pPr>
            <a:r>
              <a:rPr lang="sk-SK"/>
              <a:t>	</a:t>
            </a:r>
            <a:r>
              <a:rPr lang="sk-SK" smtClean="0"/>
              <a:t>	ciele, úvod, postup, zdroje, doplňujúca časť.</a:t>
            </a:r>
          </a:p>
          <a:p>
            <a:pPr marL="0" indent="0" defTabSz="534988"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chemeClr val="tx2"/>
                </a:solidFill>
              </a:rPr>
              <a:t>&lt;/</a:t>
            </a:r>
            <a:r>
              <a:rPr lang="en-US" b="1" smtClean="0">
                <a:solidFill>
                  <a:schemeClr val="tx2"/>
                </a:solidFill>
              </a:rPr>
              <a:t>step</a:t>
            </a:r>
            <a:r>
              <a:rPr lang="en-US" smtClean="0">
                <a:solidFill>
                  <a:schemeClr val="tx2"/>
                </a:solidFill>
              </a:rPr>
              <a:t>&gt;</a:t>
            </a:r>
          </a:p>
          <a:p>
            <a:pPr marL="0" indent="0" defTabSz="534988">
              <a:buNone/>
            </a:pPr>
            <a:r>
              <a:rPr lang="en-US" smtClean="0">
                <a:solidFill>
                  <a:schemeClr val="tx2"/>
                </a:solidFill>
              </a:rPr>
              <a:t>	&lt;</a:t>
            </a:r>
            <a:r>
              <a:rPr lang="en-US" b="1" smtClean="0">
                <a:solidFill>
                  <a:schemeClr val="tx2"/>
                </a:solidFill>
              </a:rPr>
              <a:t>step</a:t>
            </a:r>
            <a:r>
              <a:rPr lang="en-US" smtClean="0">
                <a:solidFill>
                  <a:schemeClr val="tx2"/>
                </a:solidFill>
              </a:rPr>
              <a:t> </a:t>
            </a:r>
            <a:r>
              <a:rPr lang="en-US" smtClean="0">
                <a:solidFill>
                  <a:srgbClr val="00B050"/>
                </a:solidFill>
              </a:rPr>
              <a:t>objectives</a:t>
            </a:r>
            <a:r>
              <a:rPr lang="en-US" smtClean="0"/>
              <a:t>=</a:t>
            </a:r>
            <a:r>
              <a:rPr lang="en-US" smtClean="0">
                <a:solidFill>
                  <a:schemeClr val="accent6"/>
                </a:solidFill>
              </a:rPr>
              <a:t>“id_ciel2</a:t>
            </a:r>
            <a:r>
              <a:rPr lang="sk-SK" smtClean="0">
                <a:solidFill>
                  <a:schemeClr val="accent6"/>
                </a:solidFill>
              </a:rPr>
              <a:t>, id</a:t>
            </a:r>
            <a:r>
              <a:rPr lang="en-US" smtClean="0">
                <a:solidFill>
                  <a:schemeClr val="accent6"/>
                </a:solidFill>
              </a:rPr>
              <a:t>_ciel2”</a:t>
            </a:r>
            <a:r>
              <a:rPr lang="en-US" smtClean="0">
                <a:solidFill>
                  <a:schemeClr val="tx2"/>
                </a:solidFill>
              </a:rPr>
              <a:t>&gt;</a:t>
            </a:r>
          </a:p>
          <a:p>
            <a:pPr marL="0" indent="0" defTabSz="534988">
              <a:buNone/>
            </a:pPr>
            <a:r>
              <a:rPr lang="en-US" smtClean="0"/>
              <a:t>		</a:t>
            </a:r>
            <a:r>
              <a:rPr lang="sk-SK" smtClean="0"/>
              <a:t>V tomto kroku sa naučíme vytvoriť jednoduchý modul.</a:t>
            </a:r>
            <a:endParaRPr lang="en-US" smtClean="0"/>
          </a:p>
          <a:p>
            <a:pPr marL="0" indent="0" defTabSz="534988"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chemeClr val="tx2"/>
                </a:solidFill>
              </a:rPr>
              <a:t>&lt;/</a:t>
            </a:r>
            <a:r>
              <a:rPr lang="en-US" b="1" smtClean="0">
                <a:solidFill>
                  <a:schemeClr val="tx2"/>
                </a:solidFill>
              </a:rPr>
              <a:t>step</a:t>
            </a:r>
            <a:r>
              <a:rPr lang="en-US" smtClean="0">
                <a:solidFill>
                  <a:schemeClr val="tx2"/>
                </a:solidFill>
              </a:rPr>
              <a:t>&gt;</a:t>
            </a:r>
          </a:p>
          <a:p>
            <a:pPr marL="0" indent="0" defTabSz="534988">
              <a:buNone/>
            </a:pPr>
            <a:r>
              <a:rPr lang="en-US" smtClean="0">
                <a:solidFill>
                  <a:schemeClr val="tx2"/>
                </a:solidFill>
              </a:rPr>
              <a:t>&lt;/module&gt;</a:t>
            </a:r>
          </a:p>
        </p:txBody>
      </p:sp>
    </p:spTree>
    <p:extLst>
      <p:ext uri="{BB962C8B-B14F-4D97-AF65-F5344CB8AC3E}">
        <p14:creationId xmlns:p14="http://schemas.microsoft.com/office/powerpoint/2010/main" val="353851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Kroky a úlohy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smtClean="0"/>
              <a:t>Každý krok môže obsahovať jednu alebo viac úloh (ale nemusí obsahovať ani jednu).</a:t>
            </a:r>
          </a:p>
          <a:p>
            <a:pPr marL="0" indent="0">
              <a:buNone/>
            </a:pPr>
            <a:endParaRPr lang="sk-SK" sz="1300" smtClean="0"/>
          </a:p>
          <a:p>
            <a:pPr marL="0" indent="0" defTabSz="534988">
              <a:buNone/>
            </a:pPr>
            <a:r>
              <a:rPr lang="en-US" smtClean="0">
                <a:solidFill>
                  <a:schemeClr val="tx2"/>
                </a:solidFill>
              </a:rPr>
              <a:t>&lt;step </a:t>
            </a:r>
            <a:r>
              <a:rPr lang="en-US" smtClean="0">
                <a:solidFill>
                  <a:srgbClr val="00B050"/>
                </a:solidFill>
              </a:rPr>
              <a:t>objectives</a:t>
            </a:r>
            <a:r>
              <a:rPr lang="en-US" smtClean="0"/>
              <a:t>=</a:t>
            </a:r>
            <a:r>
              <a:rPr lang="en-US" smtClean="0">
                <a:solidFill>
                  <a:schemeClr val="accent6"/>
                </a:solidFill>
              </a:rPr>
              <a:t>“id_ciel2</a:t>
            </a:r>
            <a:r>
              <a:rPr lang="sk-SK" smtClean="0">
                <a:solidFill>
                  <a:schemeClr val="accent6"/>
                </a:solidFill>
              </a:rPr>
              <a:t>, id</a:t>
            </a:r>
            <a:r>
              <a:rPr lang="en-US" smtClean="0">
                <a:solidFill>
                  <a:schemeClr val="accent6"/>
                </a:solidFill>
              </a:rPr>
              <a:t>_ciel2”</a:t>
            </a:r>
            <a:r>
              <a:rPr lang="en-US" smtClean="0">
                <a:solidFill>
                  <a:schemeClr val="tx2"/>
                </a:solidFill>
              </a:rPr>
              <a:t>&gt;</a:t>
            </a:r>
          </a:p>
          <a:p>
            <a:pPr marL="0" indent="0" defTabSz="534988">
              <a:buNone/>
            </a:pPr>
            <a:r>
              <a:rPr lang="en-US" smtClean="0"/>
              <a:t>	</a:t>
            </a:r>
            <a:r>
              <a:rPr lang="sk-SK" smtClean="0"/>
              <a:t>V tomto kroku sa naučíme vytvoriť jednoduchý modul.</a:t>
            </a:r>
            <a:r>
              <a:rPr lang="en-US" smtClean="0"/>
              <a:t>	</a:t>
            </a:r>
            <a:endParaRPr lang="sk-SK" smtClean="0"/>
          </a:p>
          <a:p>
            <a:pPr marL="0" indent="0" defTabSz="534988">
              <a:buNone/>
            </a:pPr>
            <a:r>
              <a:rPr lang="sk-SK"/>
              <a:t>	</a:t>
            </a:r>
            <a:r>
              <a:rPr lang="en-US">
                <a:solidFill>
                  <a:schemeClr val="tx2"/>
                </a:solidFill>
              </a:rPr>
              <a:t>&lt;</a:t>
            </a:r>
            <a:r>
              <a:rPr lang="en-US" b="1">
                <a:solidFill>
                  <a:schemeClr val="tx2"/>
                </a:solidFill>
              </a:rPr>
              <a:t>task</a:t>
            </a:r>
            <a:r>
              <a:rPr lang="en-US" smtClean="0">
                <a:solidFill>
                  <a:schemeClr val="tx2"/>
                </a:solidFill>
              </a:rPr>
              <a:t>&gt;</a:t>
            </a:r>
          </a:p>
          <a:p>
            <a:pPr marL="0" indent="0" defTabSz="534988">
              <a:buNone/>
            </a:pPr>
            <a:r>
              <a:rPr lang="en-US">
                <a:solidFill>
                  <a:schemeClr val="tx2"/>
                </a:solidFill>
              </a:rPr>
              <a:t>	</a:t>
            </a:r>
            <a:r>
              <a:rPr lang="en-US" smtClean="0">
                <a:solidFill>
                  <a:schemeClr val="tx2"/>
                </a:solidFill>
              </a:rPr>
              <a:t>	</a:t>
            </a:r>
            <a:r>
              <a:rPr lang="en-US" sz="3000" smtClean="0"/>
              <a:t>Vytvorte z</a:t>
            </a:r>
            <a:r>
              <a:rPr lang="sk-SK" sz="3000" smtClean="0"/>
              <a:t>ákladný </a:t>
            </a:r>
            <a:r>
              <a:rPr lang="en-US" sz="3000" smtClean="0"/>
              <a:t>obsah modulu </a:t>
            </a:r>
            <a:r>
              <a:rPr lang="sk-SK" sz="3000" smtClean="0"/>
              <a:t>na základe doteraz </a:t>
            </a:r>
          </a:p>
          <a:p>
            <a:pPr marL="0" indent="0" defTabSz="534988">
              <a:buNone/>
            </a:pPr>
            <a:r>
              <a:rPr lang="sk-SK" sz="3000"/>
              <a:t>	</a:t>
            </a:r>
            <a:r>
              <a:rPr lang="sk-SK" sz="3000" smtClean="0"/>
              <a:t>	prebraného učiva v prvom súbore 01.xml. Modul musí </a:t>
            </a:r>
          </a:p>
          <a:p>
            <a:pPr marL="0" indent="0" defTabSz="534988">
              <a:buNone/>
            </a:pPr>
            <a:r>
              <a:rPr lang="sk-SK" sz="3000"/>
              <a:t>	</a:t>
            </a:r>
            <a:r>
              <a:rPr lang="sk-SK" sz="3000" smtClean="0"/>
              <a:t>	obsahovať názov, aspoň jeden cieľ, úvod, aspoň jeden krok a </a:t>
            </a:r>
          </a:p>
          <a:p>
            <a:pPr marL="0" indent="0" defTabSz="534988">
              <a:buNone/>
            </a:pPr>
            <a:r>
              <a:rPr lang="sk-SK" sz="3000"/>
              <a:t>	</a:t>
            </a:r>
            <a:r>
              <a:rPr lang="sk-SK" sz="3000" smtClean="0"/>
              <a:t>	aspoň jednu úlohu.</a:t>
            </a:r>
            <a:endParaRPr lang="en-US">
              <a:solidFill>
                <a:schemeClr val="tx2"/>
              </a:solidFill>
            </a:endParaRPr>
          </a:p>
          <a:p>
            <a:pPr marL="0" indent="0" defTabSz="534988">
              <a:buNone/>
            </a:pPr>
            <a:r>
              <a:rPr lang="en-US">
                <a:solidFill>
                  <a:schemeClr val="tx2"/>
                </a:solidFill>
              </a:rPr>
              <a:t>	&lt;/</a:t>
            </a:r>
            <a:r>
              <a:rPr lang="en-US" b="1">
                <a:solidFill>
                  <a:schemeClr val="tx2"/>
                </a:solidFill>
              </a:rPr>
              <a:t>task</a:t>
            </a:r>
            <a:r>
              <a:rPr lang="en-US" smtClean="0">
                <a:solidFill>
                  <a:schemeClr val="tx2"/>
                </a:solidFill>
              </a:rPr>
              <a:t>&gt;</a:t>
            </a:r>
            <a:endParaRPr lang="en-US">
              <a:solidFill>
                <a:schemeClr val="tx2"/>
              </a:solidFill>
            </a:endParaRPr>
          </a:p>
          <a:p>
            <a:pPr marL="0" indent="0" defTabSz="534988">
              <a:buNone/>
            </a:pPr>
            <a:r>
              <a:rPr lang="en-US" smtClean="0">
                <a:solidFill>
                  <a:schemeClr val="tx2"/>
                </a:solidFill>
              </a:rPr>
              <a:t>	&lt;</a:t>
            </a:r>
            <a:r>
              <a:rPr lang="en-US" b="1" smtClean="0">
                <a:solidFill>
                  <a:schemeClr val="tx2"/>
                </a:solidFill>
              </a:rPr>
              <a:t>task</a:t>
            </a:r>
            <a:r>
              <a:rPr lang="en-US" smtClean="0">
                <a:solidFill>
                  <a:schemeClr val="tx2"/>
                </a:solidFill>
              </a:rPr>
              <a:t>&gt; </a:t>
            </a:r>
            <a:r>
              <a:rPr lang="en-US" sz="3000"/>
              <a:t>...</a:t>
            </a:r>
            <a:r>
              <a:rPr lang="en-US" smtClean="0">
                <a:solidFill>
                  <a:schemeClr val="tx2"/>
                </a:solidFill>
              </a:rPr>
              <a:t> &lt;/</a:t>
            </a:r>
            <a:r>
              <a:rPr lang="en-US" b="1" smtClean="0">
                <a:solidFill>
                  <a:schemeClr val="tx2"/>
                </a:solidFill>
              </a:rPr>
              <a:t>task</a:t>
            </a:r>
            <a:r>
              <a:rPr lang="en-US" smtClean="0">
                <a:solidFill>
                  <a:schemeClr val="tx2"/>
                </a:solidFill>
              </a:rPr>
              <a:t>&gt;</a:t>
            </a:r>
            <a:endParaRPr lang="sk-SK">
              <a:solidFill>
                <a:schemeClr val="tx2"/>
              </a:solidFill>
            </a:endParaRPr>
          </a:p>
          <a:p>
            <a:pPr marL="0" indent="0" defTabSz="534988">
              <a:buNone/>
            </a:pPr>
            <a:r>
              <a:rPr lang="en-US" smtClean="0">
                <a:solidFill>
                  <a:schemeClr val="tx2"/>
                </a:solidFill>
              </a:rPr>
              <a:t>&lt;/step&gt;</a:t>
            </a:r>
          </a:p>
        </p:txBody>
      </p:sp>
    </p:spTree>
    <p:extLst>
      <p:ext uri="{BB962C8B-B14F-4D97-AF65-F5344CB8AC3E}">
        <p14:creationId xmlns:p14="http://schemas.microsoft.com/office/powerpoint/2010/main" val="391981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Typy úloh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mtClean="0"/>
              <a:t>Úlohy môžu byť:</a:t>
            </a:r>
          </a:p>
          <a:p>
            <a:pPr lvl="1"/>
            <a:r>
              <a:rPr lang="sk-SK" b="1" smtClean="0"/>
              <a:t>neriešené</a:t>
            </a:r>
            <a:r>
              <a:rPr lang="sk-SK" smtClean="0"/>
              <a:t> - ktoré má vyriešiť študent (task)</a:t>
            </a:r>
          </a:p>
          <a:p>
            <a:pPr lvl="1"/>
            <a:r>
              <a:rPr lang="sk-SK" b="1" smtClean="0"/>
              <a:t>riešené</a:t>
            </a:r>
            <a:r>
              <a:rPr lang="sk-SK" smtClean="0"/>
              <a:t> - vzorové úlohy, príklady (task + solution)</a:t>
            </a:r>
          </a:p>
          <a:p>
            <a:pPr lvl="1"/>
            <a:r>
              <a:rPr lang="sk-SK" b="1" smtClean="0"/>
              <a:t>doplňujúce</a:t>
            </a:r>
            <a:r>
              <a:rPr lang="sk-SK" smtClean="0"/>
              <a:t> úlohy (additional/task)</a:t>
            </a:r>
          </a:p>
          <a:p>
            <a:pPr lvl="1"/>
            <a:r>
              <a:rPr lang="sk-SK" b="1" smtClean="0"/>
              <a:t>doplňujúce riešené </a:t>
            </a:r>
            <a:r>
              <a:rPr lang="sk-SK" smtClean="0"/>
              <a:t>úlohy (additional/task+solution)</a:t>
            </a:r>
            <a:endParaRPr lang="en-US" smtClean="0"/>
          </a:p>
          <a:p>
            <a:pPr lvl="1"/>
            <a:r>
              <a:rPr lang="sk-SK" smtClean="0"/>
              <a:t>úlohy, ktorých </a:t>
            </a:r>
            <a:r>
              <a:rPr lang="sk-SK" b="1" smtClean="0"/>
              <a:t>riešenie vidí iba učiteľ </a:t>
            </a:r>
            <a:r>
              <a:rPr lang="sk-SK" smtClean="0"/>
              <a:t>(lecturer blok)</a:t>
            </a:r>
          </a:p>
        </p:txBody>
      </p:sp>
    </p:spTree>
    <p:extLst>
      <p:ext uri="{BB962C8B-B14F-4D97-AF65-F5344CB8AC3E}">
        <p14:creationId xmlns:p14="http://schemas.microsoft.com/office/powerpoint/2010/main" val="347941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Neriešená úloha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000" smtClean="0"/>
              <a:t>Úloha, ktorú má študent vyriešiť.</a:t>
            </a:r>
          </a:p>
          <a:p>
            <a:endParaRPr lang="sk-SK" sz="2000" smtClean="0">
              <a:solidFill>
                <a:schemeClr val="tx2"/>
              </a:solidFill>
            </a:endParaRPr>
          </a:p>
          <a:p>
            <a:pPr marL="0" indent="0" defTabSz="534988">
              <a:buNone/>
            </a:pPr>
            <a:r>
              <a:rPr lang="en-US" sz="2000" smtClean="0">
                <a:solidFill>
                  <a:schemeClr val="tx2"/>
                </a:solidFill>
              </a:rPr>
              <a:t>&lt;</a:t>
            </a:r>
            <a:r>
              <a:rPr lang="en-US" sz="2000" b="1" smtClean="0">
                <a:solidFill>
                  <a:schemeClr val="tx2"/>
                </a:solidFill>
              </a:rPr>
              <a:t>task</a:t>
            </a:r>
            <a:r>
              <a:rPr lang="en-US" sz="2000" smtClean="0">
                <a:solidFill>
                  <a:schemeClr val="tx2"/>
                </a:solidFill>
              </a:rPr>
              <a:t>&gt;</a:t>
            </a:r>
          </a:p>
          <a:p>
            <a:pPr marL="0" indent="0" defTabSz="534988">
              <a:buNone/>
            </a:pPr>
            <a:r>
              <a:rPr lang="en-US" sz="2000" smtClean="0">
                <a:solidFill>
                  <a:schemeClr val="tx2"/>
                </a:solidFill>
              </a:rPr>
              <a:t>	</a:t>
            </a:r>
            <a:r>
              <a:rPr lang="en-US" sz="2000" smtClean="0"/>
              <a:t>Vytvorte z</a:t>
            </a:r>
            <a:r>
              <a:rPr lang="sk-SK" sz="2000" smtClean="0"/>
              <a:t>ákladný </a:t>
            </a:r>
            <a:r>
              <a:rPr lang="en-US" sz="2000" smtClean="0"/>
              <a:t>obsah modulu </a:t>
            </a:r>
            <a:r>
              <a:rPr lang="sk-SK" sz="2000" smtClean="0"/>
              <a:t>na základe doteraz prebraného učiva v </a:t>
            </a:r>
          </a:p>
          <a:p>
            <a:pPr marL="0" indent="0" defTabSz="534988">
              <a:buNone/>
            </a:pPr>
            <a:r>
              <a:rPr lang="sk-SK" sz="2000"/>
              <a:t>	</a:t>
            </a:r>
            <a:r>
              <a:rPr lang="sk-SK" sz="2000" smtClean="0"/>
              <a:t>prvom súbore 01.xml. Modul musí obsahovať názov, aspoň jeden cieľ, </a:t>
            </a:r>
          </a:p>
          <a:p>
            <a:pPr marL="0" indent="0" defTabSz="534988">
              <a:buNone/>
            </a:pPr>
            <a:r>
              <a:rPr lang="sk-SK" sz="2000"/>
              <a:t>	</a:t>
            </a:r>
            <a:r>
              <a:rPr lang="sk-SK" sz="2000" smtClean="0"/>
              <a:t>úvod, aspoň jeden krok a aspoň jednu úlohu.</a:t>
            </a:r>
            <a:endParaRPr lang="en-US" sz="2000" smtClean="0">
              <a:solidFill>
                <a:schemeClr val="tx2"/>
              </a:solidFill>
            </a:endParaRPr>
          </a:p>
          <a:p>
            <a:pPr marL="0" indent="0" defTabSz="534988">
              <a:buNone/>
            </a:pPr>
            <a:r>
              <a:rPr lang="en-US" sz="2000" smtClean="0">
                <a:solidFill>
                  <a:schemeClr val="tx2"/>
                </a:solidFill>
              </a:rPr>
              <a:t>&lt;/</a:t>
            </a:r>
            <a:r>
              <a:rPr lang="en-US" sz="2000" b="1" smtClean="0">
                <a:solidFill>
                  <a:schemeClr val="tx2"/>
                </a:solidFill>
              </a:rPr>
              <a:t>task</a:t>
            </a:r>
            <a:r>
              <a:rPr lang="en-US" sz="2000" smtClean="0">
                <a:solidFill>
                  <a:schemeClr val="tx2"/>
                </a:solidFill>
              </a:rPr>
              <a:t>&gt;</a:t>
            </a:r>
            <a:endParaRPr lang="en-US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1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Riešená úloha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smtClean="0"/>
              <a:t>Predkladá študentovi vzorové riešenie, príklad.</a:t>
            </a:r>
          </a:p>
          <a:p>
            <a:endParaRPr lang="sk-SK"/>
          </a:p>
          <a:p>
            <a:pPr marL="0" indent="0" defTabSz="534988">
              <a:buNone/>
            </a:pPr>
            <a:r>
              <a:rPr lang="en-US" smtClean="0">
                <a:solidFill>
                  <a:schemeClr val="tx2"/>
                </a:solidFill>
              </a:rPr>
              <a:t>&lt;task&gt;</a:t>
            </a:r>
          </a:p>
          <a:p>
            <a:pPr marL="0" indent="0" defTabSz="534988">
              <a:buNone/>
            </a:pPr>
            <a:r>
              <a:rPr lang="en-US" smtClean="0">
                <a:solidFill>
                  <a:schemeClr val="tx2"/>
                </a:solidFill>
              </a:rPr>
              <a:t>	</a:t>
            </a:r>
            <a:r>
              <a:rPr lang="en-US" smtClean="0"/>
              <a:t>Vytvorte z</a:t>
            </a:r>
            <a:r>
              <a:rPr lang="sk-SK" smtClean="0"/>
              <a:t>ákladný </a:t>
            </a:r>
            <a:r>
              <a:rPr lang="en-US" smtClean="0"/>
              <a:t>obsah modulu </a:t>
            </a:r>
            <a:r>
              <a:rPr lang="sk-SK" smtClean="0"/>
              <a:t>na základe doteraz 	prebraného učiva v prvom súbore 01.xml. Modul musí </a:t>
            </a:r>
          </a:p>
          <a:p>
            <a:pPr marL="0" indent="0" defTabSz="534988">
              <a:buNone/>
            </a:pPr>
            <a:r>
              <a:rPr lang="sk-SK" smtClean="0"/>
              <a:t>	obsahovať názov, aspoň jeden cieľ, úvod, aspoň jeden	krok a aspoň jednu úlohu.</a:t>
            </a:r>
          </a:p>
          <a:p>
            <a:pPr marL="0" indent="0" defTabSz="534988">
              <a:buNone/>
            </a:pPr>
            <a:r>
              <a:rPr lang="en-US">
                <a:solidFill>
                  <a:schemeClr val="tx2"/>
                </a:solidFill>
              </a:rPr>
              <a:t>	</a:t>
            </a:r>
            <a:r>
              <a:rPr lang="en-US" smtClean="0">
                <a:solidFill>
                  <a:schemeClr val="tx2"/>
                </a:solidFill>
              </a:rPr>
              <a:t>&lt;</a:t>
            </a:r>
            <a:r>
              <a:rPr lang="en-US" b="1" smtClean="0">
                <a:solidFill>
                  <a:schemeClr val="tx2"/>
                </a:solidFill>
              </a:rPr>
              <a:t>solution</a:t>
            </a:r>
            <a:r>
              <a:rPr lang="en-US" smtClean="0">
                <a:solidFill>
                  <a:schemeClr val="tx2"/>
                </a:solidFill>
              </a:rPr>
              <a:t>&gt;</a:t>
            </a:r>
          </a:p>
          <a:p>
            <a:pPr marL="0" indent="0" defTabSz="534988">
              <a:buNone/>
            </a:pPr>
            <a:r>
              <a:rPr lang="sk-SK" smtClean="0"/>
              <a:t>		</a:t>
            </a:r>
            <a:r>
              <a:rPr lang="en-US" smtClean="0"/>
              <a:t>Rie</a:t>
            </a:r>
            <a:r>
              <a:rPr lang="sk-SK"/>
              <a:t>šenie nájdete na snímke č. 3, </a:t>
            </a:r>
            <a:r>
              <a:rPr lang="sk-SK" smtClean="0"/>
              <a:t>4 a </a:t>
            </a:r>
            <a:r>
              <a:rPr lang="sk-SK"/>
              <a:t>5.</a:t>
            </a:r>
            <a:endParaRPr lang="en-US"/>
          </a:p>
          <a:p>
            <a:pPr marL="0" indent="0" defTabSz="534988">
              <a:buNone/>
            </a:pPr>
            <a:r>
              <a:rPr lang="en-US">
                <a:solidFill>
                  <a:schemeClr val="tx2"/>
                </a:solidFill>
              </a:rPr>
              <a:t>	</a:t>
            </a:r>
            <a:r>
              <a:rPr lang="en-US" smtClean="0">
                <a:solidFill>
                  <a:schemeClr val="tx2"/>
                </a:solidFill>
              </a:rPr>
              <a:t>&lt;/</a:t>
            </a:r>
            <a:r>
              <a:rPr lang="en-US" b="1" smtClean="0">
                <a:solidFill>
                  <a:schemeClr val="tx2"/>
                </a:solidFill>
              </a:rPr>
              <a:t>solution</a:t>
            </a:r>
            <a:r>
              <a:rPr lang="en-US" smtClean="0">
                <a:solidFill>
                  <a:schemeClr val="tx2"/>
                </a:solidFill>
              </a:rPr>
              <a:t>&gt;</a:t>
            </a:r>
          </a:p>
          <a:p>
            <a:pPr marL="0" indent="0" defTabSz="534988">
              <a:buNone/>
            </a:pPr>
            <a:r>
              <a:rPr lang="en-US" smtClean="0">
                <a:solidFill>
                  <a:schemeClr val="tx2"/>
                </a:solidFill>
              </a:rPr>
              <a:t>&lt;/task&gt;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17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1488</TotalTime>
  <Words>400</Words>
  <Application>Microsoft Office PowerPoint</Application>
  <PresentationFormat>Prezentácia na obrazovke (4:3)</PresentationFormat>
  <Paragraphs>315</Paragraphs>
  <Slides>23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23</vt:i4>
      </vt:variant>
    </vt:vector>
  </HeadingPairs>
  <TitlesOfParts>
    <vt:vector size="24" baseType="lpstr">
      <vt:lpstr>Motív Office</vt:lpstr>
      <vt:lpstr>Návod pre využívanie e-služby E1 na tvorbu vzdelávacích modulov</vt:lpstr>
      <vt:lpstr>Základná štruktúra modulu</vt:lpstr>
      <vt:lpstr>Modul, názov, ciele</vt:lpstr>
      <vt:lpstr>Úvod modulu</vt:lpstr>
      <vt:lpstr>Postup</vt:lpstr>
      <vt:lpstr>Kroky a úlohy</vt:lpstr>
      <vt:lpstr>Typy úloh</vt:lpstr>
      <vt:lpstr>Neriešená úloha</vt:lpstr>
      <vt:lpstr>Riešená úloha</vt:lpstr>
      <vt:lpstr>Doplňujúce úlohy a doplňujúce riešené úlohy</vt:lpstr>
      <vt:lpstr>Úlohy s riešením len pre učiteľa</vt:lpstr>
      <vt:lpstr>Zdroje</vt:lpstr>
      <vt:lpstr>Doplňujúce zdroje</vt:lpstr>
      <vt:lpstr>Formátovanie</vt:lpstr>
      <vt:lpstr>Odrážky</vt:lpstr>
      <vt:lpstr>Číslovaný zoznam</vt:lpstr>
      <vt:lpstr>Vnáranie zoznamov</vt:lpstr>
      <vt:lpstr>Odkazy</vt:lpstr>
      <vt:lpstr>Obrázky bez opisu</vt:lpstr>
      <vt:lpstr>Obrázky s opisom</vt:lpstr>
      <vt:lpstr>Tabuľky</vt:lpstr>
      <vt:lpstr>Komentáre</vt:lpstr>
      <vt:lpstr>Ďalšie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Michaela Bačíková</dc:creator>
  <cp:lastModifiedBy>Michaela Bačíková</cp:lastModifiedBy>
  <cp:revision>53</cp:revision>
  <dcterms:created xsi:type="dcterms:W3CDTF">2012-11-29T21:41:44Z</dcterms:created>
  <dcterms:modified xsi:type="dcterms:W3CDTF">2013-02-21T13:16:18Z</dcterms:modified>
</cp:coreProperties>
</file>