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3" r:id="rId7"/>
    <p:sldId id="265" r:id="rId8"/>
    <p:sldId id="261" r:id="rId9"/>
    <p:sldId id="262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309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803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057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260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064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440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68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397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289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922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711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0F1EB-8564-4E5A-99A6-678605227395}" type="datetimeFigureOut">
              <a:rPr lang="sk-SK" smtClean="0"/>
              <a:t>11.2.2014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3AA1E-527D-433B-8B12-D6D0C1BC24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77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m.org/education/curricul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Vi</a:t>
            </a:r>
            <a:r>
              <a:rPr lang="en-US" b="1" dirty="0" err="1" smtClean="0">
                <a:solidFill>
                  <a:srgbClr val="FF0000"/>
                </a:solidFill>
              </a:rPr>
              <a:t>zAlgo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6771" y="3501008"/>
            <a:ext cx="6400800" cy="55091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Platforma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vizualizáciu</a:t>
            </a:r>
            <a:r>
              <a:rPr lang="en-US" dirty="0" smtClean="0"/>
              <a:t> </a:t>
            </a:r>
            <a:r>
              <a:rPr lang="en-US" dirty="0" err="1" smtClean="0"/>
              <a:t>algoritmov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516395" y="5373216"/>
            <a:ext cx="6400800" cy="5509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60021" y="5589240"/>
            <a:ext cx="6513547" cy="5509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/>
              <a:t>Slavomír </a:t>
            </a:r>
            <a:r>
              <a:rPr lang="sk-SK" dirty="0" err="1" smtClean="0"/>
              <a:t>Šimoňák</a:t>
            </a:r>
            <a:r>
              <a:rPr lang="sk-SK" dirty="0" smtClean="0"/>
              <a:t>, </a:t>
            </a:r>
            <a:r>
              <a:rPr lang="sk-SK" dirty="0"/>
              <a:t>KPI FEI TU v Košiciach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9218"/>
            <a:ext cx="792088" cy="77316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59218"/>
            <a:ext cx="936104" cy="73400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900" y="359218"/>
            <a:ext cx="1093788" cy="3921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Vizualizácia</a:t>
            </a:r>
            <a:r>
              <a:rPr lang="sk-SK" dirty="0"/>
              <a:t> </a:t>
            </a:r>
            <a:r>
              <a:rPr lang="sk-SK" dirty="0" smtClean="0">
                <a:solidFill>
                  <a:srgbClr val="FF0000"/>
                </a:solidFill>
              </a:rPr>
              <a:t>algoritmov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významné miesto v rámci vedy o </a:t>
            </a:r>
            <a:r>
              <a:rPr lang="sk-SK" dirty="0" smtClean="0"/>
              <a:t>počítačoch</a:t>
            </a:r>
          </a:p>
          <a:p>
            <a:r>
              <a:rPr lang="sk-SK" dirty="0" smtClean="0"/>
              <a:t>stabilná pozícia </a:t>
            </a:r>
            <a:r>
              <a:rPr lang="sk-SK" dirty="0"/>
              <a:t>v </a:t>
            </a:r>
            <a:r>
              <a:rPr lang="sk-SK" dirty="0" smtClean="0"/>
              <a:t>rámci osnov </a:t>
            </a:r>
            <a:r>
              <a:rPr lang="sk-SK" dirty="0" smtClean="0"/>
              <a:t>[1]</a:t>
            </a:r>
            <a:endParaRPr lang="sk-SK" dirty="0" smtClean="0"/>
          </a:p>
          <a:p>
            <a:r>
              <a:rPr lang="sk-SK" dirty="0" smtClean="0"/>
              <a:t>motivácia pre uplatňovanie </a:t>
            </a:r>
            <a:r>
              <a:rPr lang="sk-SK" dirty="0"/>
              <a:t>vhodných metód v rámci </a:t>
            </a:r>
            <a:r>
              <a:rPr lang="sk-SK" dirty="0" smtClean="0"/>
              <a:t>výučby </a:t>
            </a:r>
            <a:r>
              <a:rPr lang="sk-SK" dirty="0" smtClean="0"/>
              <a:t>[2]</a:t>
            </a:r>
            <a:endParaRPr lang="sk-SK" dirty="0" smtClean="0"/>
          </a:p>
          <a:p>
            <a:r>
              <a:rPr lang="sk-SK" dirty="0" smtClean="0"/>
              <a:t>rozšírenie štandardných postupov </a:t>
            </a:r>
            <a:r>
              <a:rPr lang="sk-SK" dirty="0"/>
              <a:t>pri výučbe </a:t>
            </a:r>
            <a:r>
              <a:rPr lang="sk-SK" dirty="0" smtClean="0"/>
              <a:t>algoritmov </a:t>
            </a:r>
            <a:r>
              <a:rPr lang="sk-SK" dirty="0"/>
              <a:t>o prvky vizualizácie </a:t>
            </a:r>
            <a:r>
              <a:rPr lang="sk-SK" dirty="0" smtClean="0"/>
              <a:t>algoritmov</a:t>
            </a:r>
          </a:p>
          <a:p>
            <a:r>
              <a:rPr lang="sk-SK" dirty="0"/>
              <a:t>hlavné prednosti využitia vizualizácií</a:t>
            </a:r>
          </a:p>
        </p:txBody>
      </p:sp>
    </p:spTree>
    <p:extLst>
      <p:ext uri="{BB962C8B-B14F-4D97-AF65-F5344CB8AC3E}">
        <p14:creationId xmlns:p14="http://schemas.microsoft.com/office/powerpoint/2010/main" val="95246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Platforma </a:t>
            </a:r>
            <a:r>
              <a:rPr lang="pt-BR" dirty="0" smtClean="0">
                <a:solidFill>
                  <a:srgbClr val="FF0000"/>
                </a:solidFill>
              </a:rPr>
              <a:t>pre </a:t>
            </a:r>
            <a:r>
              <a:rPr lang="pt-BR" dirty="0">
                <a:solidFill>
                  <a:srgbClr val="FF0000"/>
                </a:solidFill>
              </a:rPr>
              <a:t>vizualizáciu algoritmov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motivácia </a:t>
            </a:r>
            <a:r>
              <a:rPr lang="sk-SK" dirty="0"/>
              <a:t>pre vývoj vlastnej </a:t>
            </a:r>
            <a:r>
              <a:rPr lang="sk-SK" dirty="0" smtClean="0"/>
              <a:t>platformy </a:t>
            </a:r>
            <a:r>
              <a:rPr lang="sk-SK" dirty="0" smtClean="0"/>
              <a:t>[3]</a:t>
            </a:r>
            <a:endParaRPr lang="sk-SK" dirty="0" smtClean="0"/>
          </a:p>
          <a:p>
            <a:r>
              <a:rPr lang="sk-SK" dirty="0" smtClean="0"/>
              <a:t>jazyk </a:t>
            </a:r>
            <a:r>
              <a:rPr lang="sk-SK" dirty="0" err="1" smtClean="0"/>
              <a:t>Java</a:t>
            </a:r>
            <a:r>
              <a:rPr lang="sk-SK" dirty="0"/>
              <a:t> (prenositeľnosť a </a:t>
            </a:r>
            <a:r>
              <a:rPr lang="sk-SK" dirty="0" smtClean="0"/>
              <a:t>podpora)</a:t>
            </a:r>
          </a:p>
          <a:p>
            <a:r>
              <a:rPr lang="sk-SK" dirty="0"/>
              <a:t>softvérový rámec JSPF (</a:t>
            </a:r>
            <a:r>
              <a:rPr lang="sk-SK" dirty="0" smtClean="0"/>
              <a:t>rozšíriteľnosť)</a:t>
            </a:r>
          </a:p>
          <a:p>
            <a:r>
              <a:rPr lang="sk-SK" dirty="0" smtClean="0"/>
              <a:t>aplikácia </a:t>
            </a:r>
            <a:r>
              <a:rPr lang="sk-SK" dirty="0" err="1" smtClean="0"/>
              <a:t>VizAlgo</a:t>
            </a:r>
            <a:endParaRPr lang="sk-SK" dirty="0" smtClean="0"/>
          </a:p>
          <a:p>
            <a:pPr lvl="1"/>
            <a:r>
              <a:rPr lang="sk-SK" dirty="0" smtClean="0"/>
              <a:t>hlavný modul (funkcie)</a:t>
            </a:r>
          </a:p>
          <a:p>
            <a:pPr lvl="1"/>
            <a:r>
              <a:rPr lang="sk-SK" dirty="0" smtClean="0"/>
              <a:t>skupina zásuvných modulov (služby hl. modulu)</a:t>
            </a:r>
            <a:endParaRPr lang="sk-SK" dirty="0"/>
          </a:p>
          <a:p>
            <a:r>
              <a:rPr lang="sk-SK" dirty="0" smtClean="0"/>
              <a:t>súčasný stav </a:t>
            </a:r>
            <a:r>
              <a:rPr lang="sk-SK" dirty="0" smtClean="0"/>
              <a:t>(triedenie, </a:t>
            </a:r>
            <a:r>
              <a:rPr lang="sk-SK" dirty="0" err="1" smtClean="0"/>
              <a:t>elem</a:t>
            </a:r>
            <a:r>
              <a:rPr lang="sk-SK" dirty="0" smtClean="0"/>
              <a:t>. ÚŠ)</a:t>
            </a:r>
            <a:endParaRPr lang="sk-SK" dirty="0" smtClean="0"/>
          </a:p>
          <a:p>
            <a:r>
              <a:rPr lang="sk-SK" dirty="0" smtClean="0"/>
              <a:t>záverečné práce </a:t>
            </a:r>
            <a:r>
              <a:rPr lang="sk-SK" dirty="0" smtClean="0"/>
              <a:t>študentov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3998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36712"/>
            <a:ext cx="8352928" cy="5416998"/>
          </a:xfrm>
        </p:spPr>
      </p:pic>
    </p:spTree>
    <p:extLst>
      <p:ext uri="{BB962C8B-B14F-4D97-AF65-F5344CB8AC3E}">
        <p14:creationId xmlns:p14="http://schemas.microsoft.com/office/powerpoint/2010/main" val="30428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FF0000"/>
                </a:solidFill>
              </a:rPr>
              <a:t>Praktické skúsenosti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</a:t>
            </a:r>
            <a:r>
              <a:rPr lang="sk-SK" dirty="0"/>
              <a:t>predmete Údajové štruktúry a </a:t>
            </a:r>
            <a:r>
              <a:rPr lang="sk-SK" dirty="0" smtClean="0"/>
              <a:t>algoritmy</a:t>
            </a:r>
          </a:p>
          <a:p>
            <a:r>
              <a:rPr lang="sk-SK" dirty="0" smtClean="0"/>
              <a:t>pokryté/nepokryté tematické oblasti</a:t>
            </a:r>
          </a:p>
          <a:p>
            <a:r>
              <a:rPr lang="sk-SK" dirty="0" smtClean="0"/>
              <a:t>anketa</a:t>
            </a:r>
          </a:p>
          <a:p>
            <a:pPr lvl="1"/>
            <a:r>
              <a:rPr lang="sk-SK" dirty="0" smtClean="0"/>
              <a:t>užitočnosť nástroja pri výučbe</a:t>
            </a:r>
          </a:p>
          <a:p>
            <a:pPr lvl="1"/>
            <a:r>
              <a:rPr lang="sk-SK" dirty="0" smtClean="0"/>
              <a:t>používateľmi očakávané vlastnosti</a:t>
            </a:r>
          </a:p>
          <a:p>
            <a:r>
              <a:rPr lang="sk-SK" dirty="0" smtClean="0"/>
              <a:t>53 </a:t>
            </a:r>
            <a:r>
              <a:rPr lang="sk-SK" dirty="0"/>
              <a:t>študentov zo štyroch študijných </a:t>
            </a:r>
            <a:r>
              <a:rPr lang="sk-SK" dirty="0" smtClean="0"/>
              <a:t>skupín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893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352928" cy="5120965"/>
          </a:xfr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Anketa - otázky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Anketa - vyhodnotenie</a:t>
            </a:r>
            <a:endParaRPr lang="sk-SK" dirty="0">
              <a:solidFill>
                <a:srgbClr val="FF0000"/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182197"/>
              </p:ext>
            </p:extLst>
          </p:nvPr>
        </p:nvGraphicFramePr>
        <p:xfrm>
          <a:off x="457201" y="1610360"/>
          <a:ext cx="497889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290"/>
                <a:gridCol w="1246290"/>
                <a:gridCol w="1246290"/>
                <a:gridCol w="1240025"/>
              </a:tblGrid>
              <a:tr h="3565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00B0F0"/>
                          </a:solidFill>
                        </a:rPr>
                        <a:t>Otázka</a:t>
                      </a:r>
                      <a:r>
                        <a:rPr lang="sk-SK" baseline="0" dirty="0" smtClean="0">
                          <a:solidFill>
                            <a:srgbClr val="00B0F0"/>
                          </a:solidFill>
                        </a:rPr>
                        <a:t> 1</a:t>
                      </a:r>
                      <a:endParaRPr lang="sk-SK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Áno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Neviem</a:t>
                      </a:r>
                      <a:endParaRPr lang="sk-SK" dirty="0"/>
                    </a:p>
                  </a:txBody>
                  <a:tcPr/>
                </a:tc>
              </a:tr>
              <a:tr h="3565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Odpovede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989021"/>
              </p:ext>
            </p:extLst>
          </p:nvPr>
        </p:nvGraphicFramePr>
        <p:xfrm>
          <a:off x="467544" y="2564904"/>
          <a:ext cx="741682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253"/>
                <a:gridCol w="1239253"/>
                <a:gridCol w="1239253"/>
                <a:gridCol w="1233022"/>
                <a:gridCol w="1233022"/>
                <a:gridCol w="1233022"/>
              </a:tblGrid>
              <a:tr h="139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>
                          <a:solidFill>
                            <a:srgbClr val="00B0F0"/>
                          </a:solidFill>
                        </a:rPr>
                        <a:t>Otázka</a:t>
                      </a:r>
                      <a:r>
                        <a:rPr lang="sk-SK" baseline="0" dirty="0" smtClean="0">
                          <a:solidFill>
                            <a:srgbClr val="00B0F0"/>
                          </a:solidFill>
                        </a:rPr>
                        <a:t> 2</a:t>
                      </a:r>
                      <a:endParaRPr lang="sk-SK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BubbleSort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HeapSort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InsertSort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RadixSort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SelectSort</a:t>
                      </a:r>
                      <a:endParaRPr lang="sk-SK" dirty="0"/>
                    </a:p>
                  </a:txBody>
                  <a:tcPr/>
                </a:tc>
              </a:tr>
              <a:tr h="3565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Odpovede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7380604"/>
              </p:ext>
            </p:extLst>
          </p:nvPr>
        </p:nvGraphicFramePr>
        <p:xfrm>
          <a:off x="467544" y="3501008"/>
          <a:ext cx="620303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107"/>
                <a:gridCol w="1243107"/>
                <a:gridCol w="1243107"/>
                <a:gridCol w="1236856"/>
                <a:gridCol w="1236856"/>
              </a:tblGrid>
              <a:tr h="356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>
                          <a:solidFill>
                            <a:srgbClr val="00B0F0"/>
                          </a:solidFill>
                        </a:rPr>
                        <a:t>Otázka</a:t>
                      </a:r>
                      <a:r>
                        <a:rPr lang="sk-SK" baseline="0" dirty="0" smtClean="0">
                          <a:solidFill>
                            <a:srgbClr val="00B0F0"/>
                          </a:solidFill>
                        </a:rPr>
                        <a:t> 3</a:t>
                      </a:r>
                      <a:endParaRPr lang="sk-SK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QuickSort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Stromy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Grafy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ShellSort</a:t>
                      </a:r>
                      <a:endParaRPr lang="sk-SK" dirty="0"/>
                    </a:p>
                  </a:txBody>
                  <a:tcPr/>
                </a:tc>
              </a:tr>
              <a:tr h="3565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Odpovede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1553233"/>
              </p:ext>
            </p:extLst>
          </p:nvPr>
        </p:nvGraphicFramePr>
        <p:xfrm>
          <a:off x="467544" y="4437112"/>
          <a:ext cx="741682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253"/>
                <a:gridCol w="1239253"/>
                <a:gridCol w="1239253"/>
                <a:gridCol w="1233022"/>
                <a:gridCol w="1233022"/>
                <a:gridCol w="1233022"/>
              </a:tblGrid>
              <a:tr h="139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>
                          <a:solidFill>
                            <a:srgbClr val="00B0F0"/>
                          </a:solidFill>
                        </a:rPr>
                        <a:t>Otázka</a:t>
                      </a:r>
                      <a:r>
                        <a:rPr lang="sk-SK" baseline="0" dirty="0" smtClean="0">
                          <a:solidFill>
                            <a:srgbClr val="00B0F0"/>
                          </a:solidFill>
                        </a:rPr>
                        <a:t> 4</a:t>
                      </a:r>
                      <a:endParaRPr lang="sk-SK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Elem.ÚŠ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Techniky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Triedenie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Kompl.ÚŠ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Exter.ÚŠ</a:t>
                      </a:r>
                      <a:endParaRPr lang="sk-SK" dirty="0"/>
                    </a:p>
                  </a:txBody>
                  <a:tcPr/>
                </a:tc>
              </a:tr>
              <a:tr h="3565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Odpovede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648873"/>
              </p:ext>
            </p:extLst>
          </p:nvPr>
        </p:nvGraphicFramePr>
        <p:xfrm>
          <a:off x="467544" y="5373216"/>
          <a:ext cx="620303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107"/>
                <a:gridCol w="1243107"/>
                <a:gridCol w="1243107"/>
                <a:gridCol w="1236856"/>
                <a:gridCol w="1236856"/>
              </a:tblGrid>
              <a:tr h="356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>
                          <a:solidFill>
                            <a:srgbClr val="00B0F0"/>
                          </a:solidFill>
                        </a:rPr>
                        <a:t>Otázka</a:t>
                      </a:r>
                      <a:r>
                        <a:rPr lang="sk-SK" baseline="0" dirty="0" smtClean="0">
                          <a:solidFill>
                            <a:srgbClr val="00B0F0"/>
                          </a:solidFill>
                        </a:rPr>
                        <a:t> 5</a:t>
                      </a:r>
                      <a:endParaRPr lang="sk-SK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Krok späť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Testovanie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On-line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Iné</a:t>
                      </a:r>
                      <a:endParaRPr lang="sk-SK" dirty="0"/>
                    </a:p>
                  </a:txBody>
                  <a:tcPr/>
                </a:tc>
              </a:tr>
              <a:tr h="3565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Odpovede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41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FF0000"/>
                </a:solidFill>
              </a:rPr>
              <a:t>Záver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užitočný podporný </a:t>
            </a:r>
            <a:r>
              <a:rPr lang="sk-SK" dirty="0" smtClean="0"/>
              <a:t>nástroj, doplnok </a:t>
            </a:r>
            <a:r>
              <a:rPr lang="sk-SK" dirty="0"/>
              <a:t>v rámci výučby algoritmov a údajových </a:t>
            </a:r>
            <a:r>
              <a:rPr lang="sk-SK" dirty="0" smtClean="0"/>
              <a:t>štruktúr</a:t>
            </a:r>
          </a:p>
          <a:p>
            <a:r>
              <a:rPr lang="sk-SK" dirty="0" smtClean="0"/>
              <a:t>príspevok </a:t>
            </a:r>
            <a:r>
              <a:rPr lang="sk-SK" dirty="0"/>
              <a:t>ku skvalitneniu </a:t>
            </a:r>
            <a:r>
              <a:rPr lang="sk-SK" dirty="0" smtClean="0"/>
              <a:t>výučby</a:t>
            </a:r>
          </a:p>
          <a:p>
            <a:r>
              <a:rPr lang="sk-SK" dirty="0" smtClean="0"/>
              <a:t>poskytnutie potrebných vizualizácií v </a:t>
            </a:r>
            <a:r>
              <a:rPr lang="sk-SK" dirty="0"/>
              <a:t>jednom balíku </a:t>
            </a:r>
            <a:r>
              <a:rPr lang="sk-SK" dirty="0" smtClean="0"/>
              <a:t>s </a:t>
            </a:r>
            <a:r>
              <a:rPr lang="sk-SK" dirty="0"/>
              <a:t>uniformným </a:t>
            </a:r>
            <a:r>
              <a:rPr lang="sk-SK" dirty="0" smtClean="0"/>
              <a:t>rozhraním</a:t>
            </a:r>
          </a:p>
          <a:p>
            <a:r>
              <a:rPr lang="sk-SK" dirty="0"/>
              <a:t>anketa </a:t>
            </a:r>
            <a:endParaRPr lang="sk-SK" dirty="0" smtClean="0"/>
          </a:p>
          <a:p>
            <a:pPr lvl="1"/>
            <a:r>
              <a:rPr lang="sk-SK" dirty="0" smtClean="0"/>
              <a:t>najžiadanejšie vizualizácie z oblasti triedenia </a:t>
            </a:r>
            <a:r>
              <a:rPr lang="sk-SK" dirty="0"/>
              <a:t>a </a:t>
            </a:r>
            <a:r>
              <a:rPr lang="sk-SK" dirty="0" smtClean="0"/>
              <a:t>komplexnejších štruktúr údajov</a:t>
            </a:r>
          </a:p>
          <a:p>
            <a:pPr lvl="1"/>
            <a:r>
              <a:rPr lang="sk-SK" dirty="0" smtClean="0"/>
              <a:t>úpravy </a:t>
            </a:r>
            <a:r>
              <a:rPr lang="sk-SK" dirty="0"/>
              <a:t>jadra </a:t>
            </a:r>
            <a:r>
              <a:rPr lang="sk-SK" dirty="0" smtClean="0"/>
              <a:t>– hlbšie zásahy, viac času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44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Literatúra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[1] Computer Science Curriculum 2008, </a:t>
            </a:r>
            <a:r>
              <a:rPr lang="en-US" sz="2000" dirty="0" smtClean="0"/>
              <a:t>ACM, </a:t>
            </a:r>
            <a:r>
              <a:rPr lang="en-US" sz="2000" dirty="0"/>
              <a:t>IEEE Computer </a:t>
            </a:r>
            <a:r>
              <a:rPr lang="en-US" sz="2000" dirty="0" smtClean="0"/>
              <a:t>Society.</a:t>
            </a:r>
            <a:r>
              <a:rPr lang="sk-SK" sz="2000" dirty="0"/>
              <a:t>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 </a:t>
            </a:r>
            <a:r>
              <a:rPr lang="sk-SK" sz="2000" dirty="0" smtClean="0"/>
              <a:t>     </a:t>
            </a:r>
            <a:r>
              <a:rPr lang="en-US" sz="2000" dirty="0" smtClean="0"/>
              <a:t>Available</a:t>
            </a:r>
            <a:r>
              <a:rPr lang="en-US" sz="2000" dirty="0"/>
              <a:t>: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www.acm.org/education/curricula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 smtClean="0"/>
              <a:t>[2] </a:t>
            </a:r>
            <a:r>
              <a:rPr lang="sk-SK" sz="2000" dirty="0" err="1" smtClean="0"/>
              <a:t>Genči</a:t>
            </a:r>
            <a:r>
              <a:rPr lang="sk-SK" sz="2000" dirty="0"/>
              <a:t>, J.: </a:t>
            </a:r>
            <a:r>
              <a:rPr lang="sk-SK" sz="2000" dirty="0" err="1"/>
              <a:t>Possibilities</a:t>
            </a:r>
            <a:r>
              <a:rPr lang="sk-SK" sz="2000" dirty="0"/>
              <a:t> to </a:t>
            </a:r>
            <a:r>
              <a:rPr lang="sk-SK" sz="2000" dirty="0" err="1"/>
              <a:t>Solve</a:t>
            </a:r>
            <a:r>
              <a:rPr lang="sk-SK" sz="2000" dirty="0"/>
              <a:t> </a:t>
            </a:r>
            <a:r>
              <a:rPr lang="sk-SK" sz="2000" dirty="0" err="1"/>
              <a:t>Some</a:t>
            </a:r>
            <a:r>
              <a:rPr lang="sk-SK" sz="2000" dirty="0"/>
              <a:t>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Slovak </a:t>
            </a:r>
            <a:r>
              <a:rPr lang="sk-SK" sz="2000" dirty="0" err="1"/>
              <a:t>Higher</a:t>
            </a:r>
            <a:r>
              <a:rPr lang="sk-SK" sz="2000" dirty="0"/>
              <a:t> </a:t>
            </a:r>
            <a:r>
              <a:rPr lang="sk-SK" sz="2000" dirty="0" err="1"/>
              <a:t>Education</a:t>
            </a:r>
            <a:r>
              <a:rPr lang="sk-SK" sz="2000" dirty="0"/>
              <a:t>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 </a:t>
            </a:r>
            <a:r>
              <a:rPr lang="sk-SK" sz="2000" dirty="0" smtClean="0"/>
              <a:t>     </a:t>
            </a:r>
            <a:r>
              <a:rPr lang="sk-SK" sz="2000" dirty="0" err="1" smtClean="0"/>
              <a:t>Problems</a:t>
            </a:r>
            <a:r>
              <a:rPr lang="sk-SK" sz="2000" dirty="0" smtClean="0"/>
              <a:t> </a:t>
            </a:r>
            <a:r>
              <a:rPr lang="sk-SK" sz="2000" dirty="0" err="1"/>
              <a:t>Using</a:t>
            </a:r>
            <a:r>
              <a:rPr lang="sk-SK" sz="2000" dirty="0"/>
              <a:t> </a:t>
            </a:r>
            <a:r>
              <a:rPr lang="sk-SK" sz="2000" dirty="0" err="1"/>
              <a:t>Information</a:t>
            </a:r>
            <a:r>
              <a:rPr lang="sk-SK" sz="2000" dirty="0"/>
              <a:t> Technologies, ICETA 2012, </a:t>
            </a:r>
            <a:r>
              <a:rPr lang="sk-SK" sz="2000" dirty="0" smtClean="0"/>
              <a:t>November </a:t>
            </a:r>
            <a:r>
              <a:rPr lang="sk-SK" sz="2000" dirty="0"/>
              <a:t>8-9,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 </a:t>
            </a:r>
            <a:r>
              <a:rPr lang="sk-SK" sz="2000" dirty="0" smtClean="0"/>
              <a:t>     2012</a:t>
            </a:r>
            <a:r>
              <a:rPr lang="sk-SK" sz="2000" dirty="0"/>
              <a:t>, Stará Lesná,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High</a:t>
            </a:r>
            <a:r>
              <a:rPr lang="sk-SK" sz="2000" dirty="0"/>
              <a:t> </a:t>
            </a:r>
            <a:r>
              <a:rPr lang="sk-SK" sz="2000" dirty="0" err="1"/>
              <a:t>Tatras</a:t>
            </a:r>
            <a:r>
              <a:rPr lang="sk-SK" sz="2000" dirty="0"/>
              <a:t>, Slovakia</a:t>
            </a:r>
            <a:r>
              <a:rPr lang="sk-SK" sz="2000" dirty="0" smtClean="0"/>
              <a:t>.</a:t>
            </a:r>
          </a:p>
          <a:p>
            <a:pPr marL="0" indent="0">
              <a:buNone/>
            </a:pPr>
            <a:r>
              <a:rPr lang="sk-SK" sz="2000" dirty="0" smtClean="0"/>
              <a:t>[3] </a:t>
            </a:r>
            <a:r>
              <a:rPr lang="sk-SK" sz="2000" dirty="0" err="1"/>
              <a:t>Šimoňák</a:t>
            </a:r>
            <a:r>
              <a:rPr lang="sk-SK" sz="2000" dirty="0"/>
              <a:t>, S.: </a:t>
            </a:r>
            <a:r>
              <a:rPr lang="sk-SK" sz="2000" dirty="0" err="1"/>
              <a:t>Algorithm</a:t>
            </a:r>
            <a:r>
              <a:rPr lang="sk-SK" sz="2000" dirty="0"/>
              <a:t> </a:t>
            </a:r>
            <a:r>
              <a:rPr lang="sk-SK" sz="2000" dirty="0" err="1"/>
              <a:t>Visualization</a:t>
            </a:r>
            <a:r>
              <a:rPr lang="sk-SK" sz="2000" dirty="0"/>
              <a:t> </a:t>
            </a:r>
            <a:r>
              <a:rPr lang="sk-SK" sz="2000" dirty="0" err="1"/>
              <a:t>Using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VizAlgo</a:t>
            </a:r>
            <a:r>
              <a:rPr lang="sk-SK" sz="2000" dirty="0"/>
              <a:t> </a:t>
            </a:r>
            <a:r>
              <a:rPr lang="sk-SK" sz="2000" dirty="0" err="1"/>
              <a:t>Platform</a:t>
            </a:r>
            <a:r>
              <a:rPr lang="sk-SK" sz="2000" dirty="0"/>
              <a:t>, Acta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 </a:t>
            </a:r>
            <a:r>
              <a:rPr lang="sk-SK" sz="2000" dirty="0" smtClean="0"/>
              <a:t>     </a:t>
            </a:r>
            <a:r>
              <a:rPr lang="sk-SK" sz="2000" dirty="0" err="1" smtClean="0"/>
              <a:t>Electrotechnica</a:t>
            </a:r>
            <a:r>
              <a:rPr lang="sk-SK" sz="2000" dirty="0" smtClean="0"/>
              <a:t> </a:t>
            </a:r>
            <a:r>
              <a:rPr lang="sk-SK" sz="2000" dirty="0" err="1"/>
              <a:t>et</a:t>
            </a:r>
            <a:r>
              <a:rPr lang="sk-SK" sz="2000" dirty="0"/>
              <a:t> </a:t>
            </a:r>
            <a:r>
              <a:rPr lang="sk-SK" sz="2000" dirty="0" err="1"/>
              <a:t>Informatica</a:t>
            </a:r>
            <a:r>
              <a:rPr lang="sk-SK" sz="2000" dirty="0"/>
              <a:t>, Vol.13, No.2 (2013).</a:t>
            </a:r>
            <a:endParaRPr lang="sk-SK" sz="2000" dirty="0" smtClean="0"/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53096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329</Words>
  <Application>Microsoft Office PowerPoint</Application>
  <PresentationFormat>Prezentácia na obrazovke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VizAlgo</vt:lpstr>
      <vt:lpstr>Vizualizácia algoritmov</vt:lpstr>
      <vt:lpstr>Platforma pre vizualizáciu algoritmov</vt:lpstr>
      <vt:lpstr>Prezentácia programu PowerPoint</vt:lpstr>
      <vt:lpstr>Praktické skúsenosti</vt:lpstr>
      <vt:lpstr>Anketa - otázky</vt:lpstr>
      <vt:lpstr>Anketa - vyhodnotenie</vt:lpstr>
      <vt:lpstr>Záver</vt:lpstr>
      <vt:lpstr>Literatúra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VizAlgo</dc:title>
  <dc:creator>Your User Name</dc:creator>
  <cp:lastModifiedBy>Slavomir Simonak</cp:lastModifiedBy>
  <cp:revision>63</cp:revision>
  <dcterms:created xsi:type="dcterms:W3CDTF">2013-10-18T07:08:40Z</dcterms:created>
  <dcterms:modified xsi:type="dcterms:W3CDTF">2014-02-11T15:45:20Z</dcterms:modified>
</cp:coreProperties>
</file>